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81" r:id="rId3"/>
    <p:sldId id="277" r:id="rId4"/>
    <p:sldId id="286" r:id="rId5"/>
    <p:sldId id="283" r:id="rId6"/>
    <p:sldId id="278" r:id="rId7"/>
    <p:sldId id="279" r:id="rId8"/>
    <p:sldId id="280" r:id="rId9"/>
    <p:sldId id="282" r:id="rId10"/>
    <p:sldId id="285" r:id="rId11"/>
    <p:sldId id="402" r:id="rId12"/>
    <p:sldId id="262" r:id="rId13"/>
    <p:sldId id="438" r:id="rId14"/>
    <p:sldId id="433" r:id="rId15"/>
    <p:sldId id="435" r:id="rId16"/>
    <p:sldId id="269" r:id="rId17"/>
    <p:sldId id="432" r:id="rId18"/>
    <p:sldId id="296" r:id="rId19"/>
    <p:sldId id="437" r:id="rId20"/>
    <p:sldId id="436" r:id="rId21"/>
    <p:sldId id="439" r:id="rId22"/>
    <p:sldId id="442" r:id="rId23"/>
    <p:sldId id="264" r:id="rId24"/>
    <p:sldId id="265" r:id="rId25"/>
    <p:sldId id="441" r:id="rId26"/>
    <p:sldId id="444" r:id="rId27"/>
    <p:sldId id="443" r:id="rId28"/>
    <p:sldId id="446" r:id="rId29"/>
    <p:sldId id="445" r:id="rId30"/>
    <p:sldId id="451" r:id="rId31"/>
    <p:sldId id="450" r:id="rId32"/>
    <p:sldId id="449" r:id="rId33"/>
    <p:sldId id="448" r:id="rId34"/>
    <p:sldId id="453" r:id="rId35"/>
    <p:sldId id="452" r:id="rId36"/>
    <p:sldId id="455" r:id="rId37"/>
    <p:sldId id="454" r:id="rId38"/>
    <p:sldId id="458" r:id="rId39"/>
    <p:sldId id="459" r:id="rId40"/>
    <p:sldId id="267" r:id="rId41"/>
    <p:sldId id="266" r:id="rId42"/>
    <p:sldId id="375" r:id="rId43"/>
    <p:sldId id="376" r:id="rId44"/>
    <p:sldId id="377" r:id="rId45"/>
    <p:sldId id="378" r:id="rId46"/>
    <p:sldId id="263" r:id="rId47"/>
    <p:sldId id="38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84" autoAdjust="0"/>
    <p:restoredTop sz="94660"/>
  </p:normalViewPr>
  <p:slideViewPr>
    <p:cSldViewPr snapToGrid="0">
      <p:cViewPr varScale="1">
        <p:scale>
          <a:sx n="72" d="100"/>
          <a:sy n="72" d="100"/>
        </p:scale>
        <p:origin x="5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632A9-0BEB-43C0-A92C-CF9291881357}"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0C608-2F18-4ECD-BDF0-2C2166FB4E36}" type="slidenum">
              <a:rPr lang="en-US" smtClean="0"/>
              <a:t>‹#›</a:t>
            </a:fld>
            <a:endParaRPr lang="en-US"/>
          </a:p>
        </p:txBody>
      </p:sp>
    </p:spTree>
    <p:extLst>
      <p:ext uri="{BB962C8B-B14F-4D97-AF65-F5344CB8AC3E}">
        <p14:creationId xmlns:p14="http://schemas.microsoft.com/office/powerpoint/2010/main" val="1801209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9227CC7-9EA4-42F2-B30A-6943C961F802}"/>
              </a:ext>
            </a:extLst>
          </p:cNvPr>
          <p:cNvSpPr>
            <a:spLocks noGrp="1" noChangeArrowheads="1"/>
          </p:cNvSpPr>
          <p:nvPr>
            <p:ph type="sldNum" sz="quarter" idx="5"/>
          </p:nvPr>
        </p:nvSpPr>
        <p:spPr>
          <a:ln/>
        </p:spPr>
        <p:txBody>
          <a:bodyPr/>
          <a:lstStyle/>
          <a:p>
            <a:fld id="{AD965725-E57F-4CE5-A69E-30113DFE6EE8}" type="slidenum">
              <a:rPr lang="ar-SA" altLang="en-US"/>
              <a:pPr/>
              <a:t>12</a:t>
            </a:fld>
            <a:endParaRPr lang="en-US" altLang="en-US"/>
          </a:p>
        </p:txBody>
      </p:sp>
      <p:sp>
        <p:nvSpPr>
          <p:cNvPr id="23554" name="Rectangle 2">
            <a:extLst>
              <a:ext uri="{FF2B5EF4-FFF2-40B4-BE49-F238E27FC236}">
                <a16:creationId xmlns:a16="http://schemas.microsoft.com/office/drawing/2014/main" id="{6065FE41-521C-4BB8-8573-C55CE9A31478}"/>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E311F653-18C2-4E73-BE7E-41E14424EE0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40AB0D-DC49-4299-95C3-71BFA83F6511}"/>
              </a:ext>
            </a:extLst>
          </p:cNvPr>
          <p:cNvSpPr>
            <a:spLocks noGrp="1" noChangeArrowheads="1"/>
          </p:cNvSpPr>
          <p:nvPr>
            <p:ph type="sldNum" sz="quarter" idx="5"/>
          </p:nvPr>
        </p:nvSpPr>
        <p:spPr>
          <a:ln/>
        </p:spPr>
        <p:txBody>
          <a:bodyPr/>
          <a:lstStyle/>
          <a:p>
            <a:fld id="{C416ACC9-BFD4-4972-BA83-98AF83BF8987}" type="slidenum">
              <a:rPr lang="ar-SA" altLang="en-US"/>
              <a:pPr/>
              <a:t>13</a:t>
            </a:fld>
            <a:endParaRPr lang="en-US" altLang="en-US"/>
          </a:p>
        </p:txBody>
      </p:sp>
      <p:sp>
        <p:nvSpPr>
          <p:cNvPr id="19458" name="Rectangle 2">
            <a:extLst>
              <a:ext uri="{FF2B5EF4-FFF2-40B4-BE49-F238E27FC236}">
                <a16:creationId xmlns:a16="http://schemas.microsoft.com/office/drawing/2014/main" id="{CA0BC5D8-B4F6-407A-B2A9-7A2A978E91D4}"/>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24815641-B934-40FC-A272-5A9C7DFA9FE4}"/>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3A18-8B78-4A88-86D5-32C2494223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A16F95-62A1-49DE-87F0-893610CF10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239DC5-A29B-4BDD-BF17-02AF02297850}"/>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5" name="Footer Placeholder 4">
            <a:extLst>
              <a:ext uri="{FF2B5EF4-FFF2-40B4-BE49-F238E27FC236}">
                <a16:creationId xmlns:a16="http://schemas.microsoft.com/office/drawing/2014/main" id="{687EBCFE-747C-4C7F-AAAA-68C6DC26E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8529E-F13B-4694-928F-F3B1482A42FE}"/>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194251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04E3-2484-437E-87C3-DB2DD72C70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4F4AF1-BDBF-4EC5-AB57-126A452219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EE7FF-E34B-4C75-96EC-79D9E830F095}"/>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5" name="Footer Placeholder 4">
            <a:extLst>
              <a:ext uri="{FF2B5EF4-FFF2-40B4-BE49-F238E27FC236}">
                <a16:creationId xmlns:a16="http://schemas.microsoft.com/office/drawing/2014/main" id="{2F632524-E48A-4465-8EE2-08E58B264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2DAADE-2235-4F0F-AC78-1179E7C3AA2C}"/>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405700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39E893-D4A9-4DAF-A393-71053AE56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5FCDD6-6D81-4BD3-BD15-33D5D601E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07672-5C32-4078-A945-B44340357884}"/>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5" name="Footer Placeholder 4">
            <a:extLst>
              <a:ext uri="{FF2B5EF4-FFF2-40B4-BE49-F238E27FC236}">
                <a16:creationId xmlns:a16="http://schemas.microsoft.com/office/drawing/2014/main" id="{002E1E23-88AB-4B0B-8501-5B2C2AFC7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9B4BD-561E-455B-A51A-F6838DE3ED71}"/>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611522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0C4ED-8AC8-43B8-BB7F-6777585766F9}"/>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66BF3F-370E-4EEF-B631-89EEE3FC4D05}"/>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B5DAFC-08EF-4EB1-95AA-6D0B1661C5AB}"/>
              </a:ext>
            </a:extLst>
          </p:cNvPr>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66BEE7A2-484C-44B0-926F-06C2C631D6EA}"/>
              </a:ext>
            </a:extLst>
          </p:cNvPr>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908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6727600"/>
            <a:ext cx="12192000" cy="130400"/>
          </a:xfrm>
          <a:prstGeom prst="rect">
            <a:avLst/>
          </a:prstGeom>
          <a:solidFill>
            <a:schemeClr val="lt2"/>
          </a:solidFill>
          <a:ln>
            <a:noFill/>
          </a:ln>
        </p:spPr>
        <p:txBody>
          <a:bodyPr lIns="121900" tIns="121900" rIns="121900" bIns="121900" anchor="ctr" anchorCtr="0">
            <a:noAutofit/>
          </a:bodyPr>
          <a:lstStyle/>
          <a:p>
            <a:pPr lvl="0">
              <a:spcBef>
                <a:spcPts val="0"/>
              </a:spcBef>
              <a:buNone/>
            </a:pPr>
            <a:endParaRPr sz="2400"/>
          </a:p>
        </p:txBody>
      </p:sp>
      <p:sp>
        <p:nvSpPr>
          <p:cNvPr id="50" name="Shape 50"/>
          <p:cNvSpPr txBox="1">
            <a:spLocks noGrp="1"/>
          </p:cNvSpPr>
          <p:nvPr>
            <p:ph type="title"/>
          </p:nvPr>
        </p:nvSpPr>
        <p:spPr>
          <a:xfrm>
            <a:off x="415600" y="1321967"/>
            <a:ext cx="11360800" cy="2557200"/>
          </a:xfrm>
          <a:prstGeom prst="rect">
            <a:avLst/>
          </a:prstGeom>
        </p:spPr>
        <p:txBody>
          <a:bodyPr lIns="91425" tIns="91425" rIns="91425" bIns="91425" anchor="ctr" anchorCtr="0"/>
          <a:lstStyle>
            <a:lvl1pPr lvl="0" algn="ctr">
              <a:spcBef>
                <a:spcPts val="0"/>
              </a:spcBef>
              <a:buSzPct val="100000"/>
              <a:defRPr sz="18666" b="1"/>
            </a:lvl1pPr>
            <a:lvl2pPr lvl="1" algn="ctr">
              <a:spcBef>
                <a:spcPts val="0"/>
              </a:spcBef>
              <a:buSzPct val="100000"/>
              <a:defRPr sz="18666" b="1"/>
            </a:lvl2pPr>
            <a:lvl3pPr lvl="2" algn="ctr">
              <a:spcBef>
                <a:spcPts val="0"/>
              </a:spcBef>
              <a:buSzPct val="100000"/>
              <a:defRPr sz="18666" b="1"/>
            </a:lvl3pPr>
            <a:lvl4pPr lvl="3" algn="ctr">
              <a:spcBef>
                <a:spcPts val="0"/>
              </a:spcBef>
              <a:buSzPct val="100000"/>
              <a:defRPr sz="18666" b="1"/>
            </a:lvl4pPr>
            <a:lvl5pPr lvl="4" algn="ctr">
              <a:spcBef>
                <a:spcPts val="0"/>
              </a:spcBef>
              <a:buSzPct val="100000"/>
              <a:defRPr sz="18666" b="1"/>
            </a:lvl5pPr>
            <a:lvl6pPr lvl="5" algn="ctr">
              <a:spcBef>
                <a:spcPts val="0"/>
              </a:spcBef>
              <a:buSzPct val="100000"/>
              <a:defRPr sz="18666" b="1"/>
            </a:lvl6pPr>
            <a:lvl7pPr lvl="6" algn="ctr">
              <a:spcBef>
                <a:spcPts val="0"/>
              </a:spcBef>
              <a:buSzPct val="100000"/>
              <a:defRPr sz="18666" b="1"/>
            </a:lvl7pPr>
            <a:lvl8pPr lvl="7" algn="ctr">
              <a:spcBef>
                <a:spcPts val="0"/>
              </a:spcBef>
              <a:buSzPct val="100000"/>
              <a:defRPr sz="18666" b="1"/>
            </a:lvl8pPr>
            <a:lvl9pPr lvl="8" algn="ctr">
              <a:spcBef>
                <a:spcPts val="0"/>
              </a:spcBef>
              <a:buSzPct val="100000"/>
              <a:defRPr sz="18666" b="1"/>
            </a:lvl9pPr>
          </a:lstStyle>
          <a:p>
            <a:endParaRPr/>
          </a:p>
        </p:txBody>
      </p:sp>
      <p:sp>
        <p:nvSpPr>
          <p:cNvPr id="51" name="Shape 51"/>
          <p:cNvSpPr txBox="1">
            <a:spLocks noGrp="1"/>
          </p:cNvSpPr>
          <p:nvPr>
            <p:ph type="body" idx="1"/>
          </p:nvPr>
        </p:nvSpPr>
        <p:spPr>
          <a:xfrm>
            <a:off x="415600" y="4095067"/>
            <a:ext cx="11360800" cy="1202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171955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0218-77D9-496D-BE5E-B5057A3D25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0FE2D-C1A3-44D1-B56D-1EBA5C168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BCE97-9F6E-4C30-A20D-8A21D928E1F6}"/>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5" name="Footer Placeholder 4">
            <a:extLst>
              <a:ext uri="{FF2B5EF4-FFF2-40B4-BE49-F238E27FC236}">
                <a16:creationId xmlns:a16="http://schemas.microsoft.com/office/drawing/2014/main" id="{98E44623-D5BA-471D-9097-F9553C06F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D3FE0-224C-4013-B16D-A577F5B7DF2B}"/>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264026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7C092-E395-467A-B34F-9A8823C92C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376B2F-E6EA-4770-95EA-B7CB73E961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F9A48E-361E-4A45-A230-D3D99CF26FDC}"/>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5" name="Footer Placeholder 4">
            <a:extLst>
              <a:ext uri="{FF2B5EF4-FFF2-40B4-BE49-F238E27FC236}">
                <a16:creationId xmlns:a16="http://schemas.microsoft.com/office/drawing/2014/main" id="{720EEE74-9DC2-4885-8B91-5075C6B47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7C83A-5E16-48E2-9652-2D43250245DB}"/>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2356094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A135F-6B0C-43D5-AFDD-4D945E3793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580E8-58FE-43F2-89AB-A1AA5DD6CF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7596E5-8601-4EDF-BED1-28D9CCB155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8FB482-2422-4433-8A77-9F45468671C1}"/>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6" name="Footer Placeholder 5">
            <a:extLst>
              <a:ext uri="{FF2B5EF4-FFF2-40B4-BE49-F238E27FC236}">
                <a16:creationId xmlns:a16="http://schemas.microsoft.com/office/drawing/2014/main" id="{6B976E81-7A3D-4C5C-ADC9-6A0FC203AD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2D4477-52CC-4272-A06A-5823FD1E8679}"/>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377319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E02A-D017-47BA-A6EA-C21D017E36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104C4E-0ABE-4A09-B135-38237C855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608036-37EA-42A7-A121-EE3085E439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0A1012-ACF6-4CDF-8D0C-445446C13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786680-BC42-4842-B331-E20A83772D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6855D8-2EBE-4FE8-BC6C-7393271C0D6D}"/>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8" name="Footer Placeholder 7">
            <a:extLst>
              <a:ext uri="{FF2B5EF4-FFF2-40B4-BE49-F238E27FC236}">
                <a16:creationId xmlns:a16="http://schemas.microsoft.com/office/drawing/2014/main" id="{B3466BEC-990E-4F6E-9781-4DCDCDFABC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F05D43-CEAC-48BB-A4CC-808ABF21CB81}"/>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2603063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0106-6462-4AF2-B6EA-673343DEE5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A7CE70-2BCE-4948-A18B-664EED604601}"/>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4" name="Footer Placeholder 3">
            <a:extLst>
              <a:ext uri="{FF2B5EF4-FFF2-40B4-BE49-F238E27FC236}">
                <a16:creationId xmlns:a16="http://schemas.microsoft.com/office/drawing/2014/main" id="{599AB5B6-C954-4FEE-B8FF-C31E24A3F5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73C38F-15A2-4ED0-B5CD-9B51CECE6484}"/>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240367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129F2-372E-45F2-8D2D-C5FA0ACA7C91}"/>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3" name="Footer Placeholder 2">
            <a:extLst>
              <a:ext uri="{FF2B5EF4-FFF2-40B4-BE49-F238E27FC236}">
                <a16:creationId xmlns:a16="http://schemas.microsoft.com/office/drawing/2014/main" id="{8047E1BA-4888-4DFD-A428-03CD7F50C0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34FECA-B46A-4138-B7E6-427BF3D7AC5A}"/>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2795293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3FFB-4F70-42EB-8EA2-4A8235B543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0A25AE-F268-42D8-8471-6A1916E3D8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E9C321-981C-4FAE-9805-5B7043B2B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E620F6-9710-4CE4-88D0-C415D140E62D}"/>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6" name="Footer Placeholder 5">
            <a:extLst>
              <a:ext uri="{FF2B5EF4-FFF2-40B4-BE49-F238E27FC236}">
                <a16:creationId xmlns:a16="http://schemas.microsoft.com/office/drawing/2014/main" id="{16B78926-7652-4110-BCE4-415DCE6A8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4402C0-413E-49EC-8377-0A96BE208110}"/>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261667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716F-7479-450E-8DBE-7E36ABB327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591D94-8E63-487D-A32E-0BE56E09B4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7A2108-D2F3-4038-9A26-1849FAEAF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EDD09E-9281-4892-ABFE-6581665599E4}"/>
              </a:ext>
            </a:extLst>
          </p:cNvPr>
          <p:cNvSpPr>
            <a:spLocks noGrp="1"/>
          </p:cNvSpPr>
          <p:nvPr>
            <p:ph type="dt" sz="half" idx="10"/>
          </p:nvPr>
        </p:nvSpPr>
        <p:spPr/>
        <p:txBody>
          <a:bodyPr/>
          <a:lstStyle/>
          <a:p>
            <a:fld id="{5748B161-BCE9-4D6A-81AB-98E2CA71ACE2}" type="datetimeFigureOut">
              <a:rPr lang="en-US" smtClean="0"/>
              <a:t>12/9/2021</a:t>
            </a:fld>
            <a:endParaRPr lang="en-US"/>
          </a:p>
        </p:txBody>
      </p:sp>
      <p:sp>
        <p:nvSpPr>
          <p:cNvPr id="6" name="Footer Placeholder 5">
            <a:extLst>
              <a:ext uri="{FF2B5EF4-FFF2-40B4-BE49-F238E27FC236}">
                <a16:creationId xmlns:a16="http://schemas.microsoft.com/office/drawing/2014/main" id="{6EB82D97-C1C3-480E-818A-04BDC6582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7A849E-E732-4F3F-ADAF-14EDFCE3A4BA}"/>
              </a:ext>
            </a:extLst>
          </p:cNvPr>
          <p:cNvSpPr>
            <a:spLocks noGrp="1"/>
          </p:cNvSpPr>
          <p:nvPr>
            <p:ph type="sldNum" sz="quarter" idx="12"/>
          </p:nvPr>
        </p:nvSpPr>
        <p:spPr/>
        <p:txBody>
          <a:bodyPr/>
          <a:lstStyle/>
          <a:p>
            <a:fld id="{C27AA7B1-3C68-448B-A9D0-ED459E0708AB}" type="slidenum">
              <a:rPr lang="en-US" smtClean="0"/>
              <a:t>‹#›</a:t>
            </a:fld>
            <a:endParaRPr lang="en-US"/>
          </a:p>
        </p:txBody>
      </p:sp>
    </p:spTree>
    <p:extLst>
      <p:ext uri="{BB962C8B-B14F-4D97-AF65-F5344CB8AC3E}">
        <p14:creationId xmlns:p14="http://schemas.microsoft.com/office/powerpoint/2010/main" val="1794362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D2D09-3D2F-4BD2-9671-A8C903D7A1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9ED024-D1A3-4403-8283-CC2B65686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523AF-7F8D-4987-8DDE-C6BCFFBF7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8B161-BCE9-4D6A-81AB-98E2CA71ACE2}" type="datetimeFigureOut">
              <a:rPr lang="en-US" smtClean="0"/>
              <a:t>12/9/2021</a:t>
            </a:fld>
            <a:endParaRPr lang="en-US"/>
          </a:p>
        </p:txBody>
      </p:sp>
      <p:sp>
        <p:nvSpPr>
          <p:cNvPr id="5" name="Footer Placeholder 4">
            <a:extLst>
              <a:ext uri="{FF2B5EF4-FFF2-40B4-BE49-F238E27FC236}">
                <a16:creationId xmlns:a16="http://schemas.microsoft.com/office/drawing/2014/main" id="{4645F2F6-0DA0-4DA4-84C3-DE3D87CF71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16E2AB-A0B5-4F7E-9D8B-FD98A8416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AA7B1-3C68-448B-A9D0-ED459E0708AB}" type="slidenum">
              <a:rPr lang="en-US" smtClean="0"/>
              <a:t>‹#›</a:t>
            </a:fld>
            <a:endParaRPr lang="en-US"/>
          </a:p>
        </p:txBody>
      </p:sp>
    </p:spTree>
    <p:extLst>
      <p:ext uri="{BB962C8B-B14F-4D97-AF65-F5344CB8AC3E}">
        <p14:creationId xmlns:p14="http://schemas.microsoft.com/office/powerpoint/2010/main" val="2268400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notesSlide" Target="../notesSlides/notesSlid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Layout" Target="../slideLayouts/slideLayout2.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D03F9-918B-4145-9872-C9824842AAC3}"/>
              </a:ext>
            </a:extLst>
          </p:cNvPr>
          <p:cNvSpPr>
            <a:spLocks noGrp="1"/>
          </p:cNvSpPr>
          <p:nvPr>
            <p:ph type="ctrTitle"/>
          </p:nvPr>
        </p:nvSpPr>
        <p:spPr>
          <a:xfrm>
            <a:off x="258153" y="-673437"/>
            <a:ext cx="10506456" cy="1919141"/>
          </a:xfrm>
        </p:spPr>
        <p:txBody>
          <a:bodyPr vert="horz" lIns="91440" tIns="45720" rIns="91440" bIns="45720" rtlCol="0" anchor="b">
            <a:normAutofit/>
          </a:bodyPr>
          <a:lstStyle/>
          <a:p>
            <a:pPr algn="l"/>
            <a:r>
              <a:rPr lang="en-US" b="1" kern="1200" dirty="0">
                <a:solidFill>
                  <a:schemeClr val="tx1"/>
                </a:solidFill>
                <a:latin typeface="+mj-lt"/>
                <a:ea typeface="+mj-ea"/>
                <a:cs typeface="+mj-cs"/>
              </a:rPr>
              <a:t>UNIT-II-Divide and Conquer</a:t>
            </a:r>
          </a:p>
        </p:txBody>
      </p:sp>
      <p:sp>
        <p:nvSpPr>
          <p:cNvPr id="3" name="Subtitle 2">
            <a:extLst>
              <a:ext uri="{FF2B5EF4-FFF2-40B4-BE49-F238E27FC236}">
                <a16:creationId xmlns:a16="http://schemas.microsoft.com/office/drawing/2014/main" id="{6A8DED3D-2DC4-49F3-9324-155070FD52C5}"/>
              </a:ext>
            </a:extLst>
          </p:cNvPr>
          <p:cNvSpPr>
            <a:spLocks noGrp="1"/>
          </p:cNvSpPr>
          <p:nvPr>
            <p:ph type="subTitle" idx="1"/>
          </p:nvPr>
        </p:nvSpPr>
        <p:spPr>
          <a:xfrm>
            <a:off x="2758252" y="1668704"/>
            <a:ext cx="7838926" cy="3513966"/>
          </a:xfrm>
        </p:spPr>
        <p:txBody>
          <a:bodyPr vert="horz" lIns="91440" tIns="45720" rIns="91440" bIns="45720" rtlCol="0">
            <a:normAutofit fontScale="92500" lnSpcReduction="10000"/>
          </a:bodyPr>
          <a:lstStyle/>
          <a:p>
            <a:pPr algn="l"/>
            <a:endParaRPr lang="en-US" sz="3200" b="1" dirty="0"/>
          </a:p>
          <a:p>
            <a:pPr indent="-228600" algn="l">
              <a:buFont typeface="Arial" panose="020B0604020202020204" pitchFamily="34" charset="0"/>
              <a:buChar char="•"/>
            </a:pPr>
            <a:r>
              <a:rPr lang="en-US" sz="3200" b="1" dirty="0"/>
              <a:t>Graph problems: BFS</a:t>
            </a:r>
          </a:p>
          <a:p>
            <a:pPr indent="-228600" algn="l">
              <a:buFont typeface="Arial" panose="020B0604020202020204" pitchFamily="34" charset="0"/>
              <a:buChar char="•"/>
            </a:pPr>
            <a:r>
              <a:rPr lang="en-US" sz="3200" b="1" dirty="0"/>
              <a:t>DFS</a:t>
            </a:r>
          </a:p>
          <a:p>
            <a:pPr indent="-228600" algn="l">
              <a:buFont typeface="Arial" panose="020B0604020202020204" pitchFamily="34" charset="0"/>
              <a:buChar char="•"/>
            </a:pPr>
            <a:r>
              <a:rPr lang="en-US" sz="3200" b="1" dirty="0"/>
              <a:t>Articulation point</a:t>
            </a:r>
          </a:p>
          <a:p>
            <a:pPr indent="-228600" algn="l">
              <a:buFont typeface="Arial" panose="020B0604020202020204" pitchFamily="34" charset="0"/>
              <a:buChar char="•"/>
            </a:pPr>
            <a:r>
              <a:rPr lang="en-US" sz="3200" b="1" dirty="0"/>
              <a:t>Stable and Unstable algorithms</a:t>
            </a:r>
          </a:p>
          <a:p>
            <a:pPr algn="l"/>
            <a:r>
              <a:rPr lang="en-US" sz="2200" b="1" dirty="0"/>
              <a:t>Material prepared by Dr. N. Subhash Chandra</a:t>
            </a:r>
          </a:p>
          <a:p>
            <a:pPr algn="l"/>
            <a:r>
              <a:rPr lang="en-US" sz="2200" b="1" dirty="0"/>
              <a:t>From Web resources, Computer Algorithms , Horowitz, </a:t>
            </a:r>
            <a:r>
              <a:rPr lang="en-US" sz="2200" b="1" dirty="0" err="1"/>
              <a:t>Sahni</a:t>
            </a:r>
            <a:r>
              <a:rPr lang="en-US" sz="2200" b="1" dirty="0"/>
              <a:t> &amp; </a:t>
            </a:r>
            <a:r>
              <a:rPr lang="en-US" sz="2200" b="1" dirty="0" err="1"/>
              <a:t>Rajasekaran</a:t>
            </a:r>
            <a:endParaRPr lang="en-US" sz="2200" b="1" dirty="0"/>
          </a:p>
        </p:txBody>
      </p:sp>
      <p:sp>
        <p:nvSpPr>
          <p:cNvPr id="4" name="Rectangle 3">
            <a:extLst>
              <a:ext uri="{FF2B5EF4-FFF2-40B4-BE49-F238E27FC236}">
                <a16:creationId xmlns:a16="http://schemas.microsoft.com/office/drawing/2014/main" id="{094FD5C9-BC12-44AF-AD92-F30FC97CBB4D}"/>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1789D77-56B9-4AC6-96B9-0D5D219F9DAF}"/>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580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a:extLst>
              <a:ext uri="{FF2B5EF4-FFF2-40B4-BE49-F238E27FC236}">
                <a16:creationId xmlns:a16="http://schemas.microsoft.com/office/drawing/2014/main" id="{3AD2F734-0D62-4E0D-AB09-18E2C6A92F93}"/>
              </a:ext>
            </a:extLst>
          </p:cNvPr>
          <p:cNvSpPr>
            <a:spLocks noGrp="1" noChangeArrowheads="1"/>
          </p:cNvSpPr>
          <p:nvPr>
            <p:ph type="title"/>
          </p:nvPr>
        </p:nvSpPr>
        <p:spPr>
          <a:xfrm>
            <a:off x="55693" y="793"/>
            <a:ext cx="10515600" cy="1325563"/>
          </a:xfrm>
        </p:spPr>
        <p:txBody>
          <a:bodyPr/>
          <a:lstStyle/>
          <a:p>
            <a:r>
              <a:rPr lang="en-US" altLang="en-US" b="1" dirty="0"/>
              <a:t>Searching for paths</a:t>
            </a:r>
          </a:p>
        </p:txBody>
      </p:sp>
      <p:sp>
        <p:nvSpPr>
          <p:cNvPr id="738307" name="Rectangle 3">
            <a:extLst>
              <a:ext uri="{FF2B5EF4-FFF2-40B4-BE49-F238E27FC236}">
                <a16:creationId xmlns:a16="http://schemas.microsoft.com/office/drawing/2014/main" id="{3AD3D2B8-4067-47F6-B0D8-B8CE14775FA9}"/>
              </a:ext>
            </a:extLst>
          </p:cNvPr>
          <p:cNvSpPr>
            <a:spLocks noGrp="1" noChangeArrowheads="1"/>
          </p:cNvSpPr>
          <p:nvPr>
            <p:ph idx="1"/>
          </p:nvPr>
        </p:nvSpPr>
        <p:spPr>
          <a:xfrm>
            <a:off x="1524000" y="1295400"/>
            <a:ext cx="9144000" cy="5562600"/>
          </a:xfrm>
        </p:spPr>
        <p:txBody>
          <a:bodyPr/>
          <a:lstStyle/>
          <a:p>
            <a:r>
              <a:rPr lang="en-US" altLang="en-US" dirty="0"/>
              <a:t>Searching for a path from one vertex to another:</a:t>
            </a:r>
          </a:p>
          <a:p>
            <a:pPr lvl="1"/>
            <a:r>
              <a:rPr lang="en-US" altLang="en-US" dirty="0"/>
              <a:t>Sometimes, we just want </a:t>
            </a:r>
            <a:r>
              <a:rPr lang="en-US" altLang="en-US" i="1" dirty="0"/>
              <a:t>any </a:t>
            </a:r>
            <a:r>
              <a:rPr lang="en-US" altLang="en-US" dirty="0"/>
              <a:t>path (or want to know there </a:t>
            </a:r>
            <a:r>
              <a:rPr lang="en-US" altLang="en-US" i="1" dirty="0"/>
              <a:t>is</a:t>
            </a:r>
            <a:r>
              <a:rPr lang="en-US" altLang="en-US" dirty="0"/>
              <a:t> a path).</a:t>
            </a:r>
          </a:p>
          <a:p>
            <a:pPr lvl="1"/>
            <a:r>
              <a:rPr lang="en-US" altLang="en-US" dirty="0"/>
              <a:t>Sometimes, we want to minimize path </a:t>
            </a:r>
            <a:r>
              <a:rPr lang="en-US" altLang="en-US" i="1" dirty="0"/>
              <a:t>length</a:t>
            </a:r>
            <a:r>
              <a:rPr lang="en-US" altLang="en-US" dirty="0"/>
              <a:t> (# of edges).</a:t>
            </a:r>
          </a:p>
          <a:p>
            <a:pPr lvl="1"/>
            <a:r>
              <a:rPr lang="en-US" altLang="en-US" dirty="0"/>
              <a:t>Sometimes, we want to minimize path </a:t>
            </a:r>
            <a:r>
              <a:rPr lang="en-US" altLang="en-US" i="1" dirty="0"/>
              <a:t>cost</a:t>
            </a:r>
            <a:r>
              <a:rPr lang="en-US" altLang="en-US" dirty="0"/>
              <a:t> (sum of edge weights).</a:t>
            </a:r>
          </a:p>
          <a:p>
            <a:pPr lvl="1"/>
            <a:endParaRPr lang="en-US" altLang="en-US" sz="1200" dirty="0"/>
          </a:p>
          <a:p>
            <a:r>
              <a:rPr lang="en-US" altLang="en-US" dirty="0"/>
              <a:t>What is the shortest path from MIA to SFO?</a:t>
            </a:r>
            <a:br>
              <a:rPr lang="en-US" altLang="en-US" dirty="0"/>
            </a:br>
            <a:r>
              <a:rPr lang="en-US" altLang="en-US" dirty="0"/>
              <a:t>Which path has the minimum cost?</a:t>
            </a:r>
          </a:p>
        </p:txBody>
      </p:sp>
      <p:grpSp>
        <p:nvGrpSpPr>
          <p:cNvPr id="738346" name="Group 42">
            <a:extLst>
              <a:ext uri="{FF2B5EF4-FFF2-40B4-BE49-F238E27FC236}">
                <a16:creationId xmlns:a16="http://schemas.microsoft.com/office/drawing/2014/main" id="{C5E7D9E7-733A-4566-970F-85490C1183B3}"/>
              </a:ext>
            </a:extLst>
          </p:cNvPr>
          <p:cNvGrpSpPr>
            <a:grpSpLocks/>
          </p:cNvGrpSpPr>
          <p:nvPr/>
        </p:nvGrpSpPr>
        <p:grpSpPr bwMode="auto">
          <a:xfrm>
            <a:off x="2187576" y="3962400"/>
            <a:ext cx="7794625" cy="2438400"/>
            <a:chOff x="336" y="2544"/>
            <a:chExt cx="4910" cy="1536"/>
          </a:xfrm>
        </p:grpSpPr>
        <p:sp>
          <p:nvSpPr>
            <p:cNvPr id="738309" name="Oval 5">
              <a:extLst>
                <a:ext uri="{FF2B5EF4-FFF2-40B4-BE49-F238E27FC236}">
                  <a16:creationId xmlns:a16="http://schemas.microsoft.com/office/drawing/2014/main" id="{F16B6B86-F696-40A3-9E0D-A9A2B7FFE8C6}"/>
                </a:ext>
              </a:extLst>
            </p:cNvPr>
            <p:cNvSpPr>
              <a:spLocks noChangeArrowheads="1"/>
            </p:cNvSpPr>
            <p:nvPr/>
          </p:nvSpPr>
          <p:spPr bwMode="auto">
            <a:xfrm>
              <a:off x="2880" y="2654"/>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ORD</a:t>
              </a:r>
            </a:p>
          </p:txBody>
        </p:sp>
        <p:sp>
          <p:nvSpPr>
            <p:cNvPr id="738310" name="Oval 6">
              <a:extLst>
                <a:ext uri="{FF2B5EF4-FFF2-40B4-BE49-F238E27FC236}">
                  <a16:creationId xmlns:a16="http://schemas.microsoft.com/office/drawing/2014/main" id="{86AB2B42-1EE6-4577-A6D1-6CEED6F3910C}"/>
                </a:ext>
              </a:extLst>
            </p:cNvPr>
            <p:cNvSpPr>
              <a:spLocks noChangeArrowheads="1"/>
            </p:cNvSpPr>
            <p:nvPr/>
          </p:nvSpPr>
          <p:spPr bwMode="auto">
            <a:xfrm>
              <a:off x="4464" y="2556"/>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PVD</a:t>
              </a:r>
            </a:p>
          </p:txBody>
        </p:sp>
        <p:sp>
          <p:nvSpPr>
            <p:cNvPr id="738311" name="Oval 7">
              <a:extLst>
                <a:ext uri="{FF2B5EF4-FFF2-40B4-BE49-F238E27FC236}">
                  <a16:creationId xmlns:a16="http://schemas.microsoft.com/office/drawing/2014/main" id="{368210B8-147A-4019-A162-32151026C474}"/>
                </a:ext>
              </a:extLst>
            </p:cNvPr>
            <p:cNvSpPr>
              <a:spLocks noChangeArrowheads="1"/>
            </p:cNvSpPr>
            <p:nvPr/>
          </p:nvSpPr>
          <p:spPr bwMode="auto">
            <a:xfrm>
              <a:off x="4306" y="3758"/>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MIA</a:t>
              </a:r>
            </a:p>
          </p:txBody>
        </p:sp>
        <p:sp>
          <p:nvSpPr>
            <p:cNvPr id="738312" name="Oval 8">
              <a:extLst>
                <a:ext uri="{FF2B5EF4-FFF2-40B4-BE49-F238E27FC236}">
                  <a16:creationId xmlns:a16="http://schemas.microsoft.com/office/drawing/2014/main" id="{DDB11D48-27F1-4E80-99A2-CDFAD0A9D129}"/>
                </a:ext>
              </a:extLst>
            </p:cNvPr>
            <p:cNvSpPr>
              <a:spLocks noChangeArrowheads="1"/>
            </p:cNvSpPr>
            <p:nvPr/>
          </p:nvSpPr>
          <p:spPr bwMode="auto">
            <a:xfrm>
              <a:off x="2698" y="3608"/>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DFW</a:t>
              </a:r>
            </a:p>
          </p:txBody>
        </p:sp>
        <p:sp>
          <p:nvSpPr>
            <p:cNvPr id="738313" name="Oval 9">
              <a:extLst>
                <a:ext uri="{FF2B5EF4-FFF2-40B4-BE49-F238E27FC236}">
                  <a16:creationId xmlns:a16="http://schemas.microsoft.com/office/drawing/2014/main" id="{2B224301-8956-4800-90D6-C016722F28D7}"/>
                </a:ext>
              </a:extLst>
            </p:cNvPr>
            <p:cNvSpPr>
              <a:spLocks noChangeArrowheads="1"/>
            </p:cNvSpPr>
            <p:nvPr/>
          </p:nvSpPr>
          <p:spPr bwMode="auto">
            <a:xfrm>
              <a:off x="1488" y="2798"/>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SFO</a:t>
              </a:r>
            </a:p>
          </p:txBody>
        </p:sp>
        <p:sp>
          <p:nvSpPr>
            <p:cNvPr id="738314" name="Oval 10">
              <a:extLst>
                <a:ext uri="{FF2B5EF4-FFF2-40B4-BE49-F238E27FC236}">
                  <a16:creationId xmlns:a16="http://schemas.microsoft.com/office/drawing/2014/main" id="{60A8F39F-3FE5-4FE1-BF0A-1CA87F843AA2}"/>
                </a:ext>
              </a:extLst>
            </p:cNvPr>
            <p:cNvSpPr>
              <a:spLocks noChangeArrowheads="1"/>
            </p:cNvSpPr>
            <p:nvPr/>
          </p:nvSpPr>
          <p:spPr bwMode="auto">
            <a:xfrm>
              <a:off x="1584" y="3518"/>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LAX</a:t>
              </a:r>
            </a:p>
          </p:txBody>
        </p:sp>
        <p:sp>
          <p:nvSpPr>
            <p:cNvPr id="738315" name="Oval 11">
              <a:extLst>
                <a:ext uri="{FF2B5EF4-FFF2-40B4-BE49-F238E27FC236}">
                  <a16:creationId xmlns:a16="http://schemas.microsoft.com/office/drawing/2014/main" id="{7F323B1D-9A86-45EA-A97F-0179E7C815E1}"/>
                </a:ext>
              </a:extLst>
            </p:cNvPr>
            <p:cNvSpPr>
              <a:spLocks noChangeArrowheads="1"/>
            </p:cNvSpPr>
            <p:nvPr/>
          </p:nvSpPr>
          <p:spPr bwMode="auto">
            <a:xfrm>
              <a:off x="4656" y="3120"/>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LGA</a:t>
              </a:r>
            </a:p>
          </p:txBody>
        </p:sp>
        <p:sp>
          <p:nvSpPr>
            <p:cNvPr id="738316" name="Oval 12">
              <a:extLst>
                <a:ext uri="{FF2B5EF4-FFF2-40B4-BE49-F238E27FC236}">
                  <a16:creationId xmlns:a16="http://schemas.microsoft.com/office/drawing/2014/main" id="{F4569218-7F2B-4BD5-A66B-2C6E2B422692}"/>
                </a:ext>
              </a:extLst>
            </p:cNvPr>
            <p:cNvSpPr>
              <a:spLocks noChangeArrowheads="1"/>
            </p:cNvSpPr>
            <p:nvPr/>
          </p:nvSpPr>
          <p:spPr bwMode="auto">
            <a:xfrm>
              <a:off x="336" y="3374"/>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HNL</a:t>
              </a:r>
            </a:p>
          </p:txBody>
        </p:sp>
        <p:cxnSp>
          <p:nvCxnSpPr>
            <p:cNvPr id="738317" name="AutoShape 13">
              <a:extLst>
                <a:ext uri="{FF2B5EF4-FFF2-40B4-BE49-F238E27FC236}">
                  <a16:creationId xmlns:a16="http://schemas.microsoft.com/office/drawing/2014/main" id="{29D24458-E300-457E-A1E1-713BA30FE6FA}"/>
                </a:ext>
              </a:extLst>
            </p:cNvPr>
            <p:cNvCxnSpPr>
              <a:cxnSpLocks noChangeShapeType="1"/>
              <a:stCxn id="738313" idx="6"/>
              <a:endCxn id="738309" idx="2"/>
            </p:cNvCxnSpPr>
            <p:nvPr/>
          </p:nvCxnSpPr>
          <p:spPr bwMode="auto">
            <a:xfrm flipV="1">
              <a:off x="2084" y="2798"/>
              <a:ext cx="790" cy="14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18" name="AutoShape 14">
              <a:extLst>
                <a:ext uri="{FF2B5EF4-FFF2-40B4-BE49-F238E27FC236}">
                  <a16:creationId xmlns:a16="http://schemas.microsoft.com/office/drawing/2014/main" id="{79F1BB9C-870F-42B6-8148-F0E1DD08B23C}"/>
                </a:ext>
              </a:extLst>
            </p:cNvPr>
            <p:cNvCxnSpPr>
              <a:cxnSpLocks noChangeShapeType="1"/>
              <a:stCxn id="738312" idx="0"/>
              <a:endCxn id="738309" idx="4"/>
            </p:cNvCxnSpPr>
            <p:nvPr/>
          </p:nvCxnSpPr>
          <p:spPr bwMode="auto">
            <a:xfrm flipV="1">
              <a:off x="2993" y="2948"/>
              <a:ext cx="182" cy="65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19" name="AutoShape 15">
              <a:extLst>
                <a:ext uri="{FF2B5EF4-FFF2-40B4-BE49-F238E27FC236}">
                  <a16:creationId xmlns:a16="http://schemas.microsoft.com/office/drawing/2014/main" id="{C47BC33D-8219-4455-A772-31A8270B5C63}"/>
                </a:ext>
              </a:extLst>
            </p:cNvPr>
            <p:cNvCxnSpPr>
              <a:cxnSpLocks noChangeShapeType="1"/>
              <a:stCxn id="738312" idx="7"/>
              <a:endCxn id="738315" idx="3"/>
            </p:cNvCxnSpPr>
            <p:nvPr/>
          </p:nvCxnSpPr>
          <p:spPr bwMode="auto">
            <a:xfrm flipV="1">
              <a:off x="3202" y="3372"/>
              <a:ext cx="1540" cy="27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20" name="AutoShape 16">
              <a:extLst>
                <a:ext uri="{FF2B5EF4-FFF2-40B4-BE49-F238E27FC236}">
                  <a16:creationId xmlns:a16="http://schemas.microsoft.com/office/drawing/2014/main" id="{C19E01E6-FBAE-4C98-9AB6-58E76D73066D}"/>
                </a:ext>
              </a:extLst>
            </p:cNvPr>
            <p:cNvCxnSpPr>
              <a:cxnSpLocks noChangeShapeType="1"/>
              <a:stCxn id="738315" idx="0"/>
              <a:endCxn id="738310" idx="4"/>
            </p:cNvCxnSpPr>
            <p:nvPr/>
          </p:nvCxnSpPr>
          <p:spPr bwMode="auto">
            <a:xfrm flipH="1" flipV="1">
              <a:off x="4759" y="2850"/>
              <a:ext cx="192" cy="26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21" name="AutoShape 17">
              <a:extLst>
                <a:ext uri="{FF2B5EF4-FFF2-40B4-BE49-F238E27FC236}">
                  <a16:creationId xmlns:a16="http://schemas.microsoft.com/office/drawing/2014/main" id="{A661EF52-89F1-48E5-9FEE-BAE03E7582D7}"/>
                </a:ext>
              </a:extLst>
            </p:cNvPr>
            <p:cNvCxnSpPr>
              <a:cxnSpLocks noChangeShapeType="1"/>
              <a:stCxn id="738309" idx="6"/>
              <a:endCxn id="738310" idx="2"/>
            </p:cNvCxnSpPr>
            <p:nvPr/>
          </p:nvCxnSpPr>
          <p:spPr bwMode="auto">
            <a:xfrm flipV="1">
              <a:off x="3476" y="2700"/>
              <a:ext cx="982" cy="9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22" name="AutoShape 18">
              <a:extLst>
                <a:ext uri="{FF2B5EF4-FFF2-40B4-BE49-F238E27FC236}">
                  <a16:creationId xmlns:a16="http://schemas.microsoft.com/office/drawing/2014/main" id="{5009BD5A-BD73-4BDE-AF63-E6CB04344C73}"/>
                </a:ext>
              </a:extLst>
            </p:cNvPr>
            <p:cNvCxnSpPr>
              <a:cxnSpLocks noChangeShapeType="1"/>
              <a:stCxn id="738316" idx="6"/>
              <a:endCxn id="738314" idx="2"/>
            </p:cNvCxnSpPr>
            <p:nvPr/>
          </p:nvCxnSpPr>
          <p:spPr bwMode="auto">
            <a:xfrm>
              <a:off x="932" y="3518"/>
              <a:ext cx="646" cy="14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23" name="AutoShape 19">
              <a:extLst>
                <a:ext uri="{FF2B5EF4-FFF2-40B4-BE49-F238E27FC236}">
                  <a16:creationId xmlns:a16="http://schemas.microsoft.com/office/drawing/2014/main" id="{DCB7F250-B437-4BEB-AFFD-C673126B773E}"/>
                </a:ext>
              </a:extLst>
            </p:cNvPr>
            <p:cNvCxnSpPr>
              <a:cxnSpLocks noChangeShapeType="1"/>
              <a:stCxn id="738313" idx="4"/>
              <a:endCxn id="738314" idx="0"/>
            </p:cNvCxnSpPr>
            <p:nvPr/>
          </p:nvCxnSpPr>
          <p:spPr bwMode="auto">
            <a:xfrm>
              <a:off x="1783" y="3092"/>
              <a:ext cx="96" cy="42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24" name="AutoShape 20">
              <a:extLst>
                <a:ext uri="{FF2B5EF4-FFF2-40B4-BE49-F238E27FC236}">
                  <a16:creationId xmlns:a16="http://schemas.microsoft.com/office/drawing/2014/main" id="{F2256744-69E6-4A1D-9ADC-9880CCAB3AB0}"/>
                </a:ext>
              </a:extLst>
            </p:cNvPr>
            <p:cNvCxnSpPr>
              <a:cxnSpLocks noChangeShapeType="1"/>
              <a:stCxn id="738315" idx="4"/>
              <a:endCxn id="738311" idx="0"/>
            </p:cNvCxnSpPr>
            <p:nvPr/>
          </p:nvCxnSpPr>
          <p:spPr bwMode="auto">
            <a:xfrm flipH="1">
              <a:off x="4601" y="3414"/>
              <a:ext cx="350" cy="3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25" name="AutoShape 21">
              <a:extLst>
                <a:ext uri="{FF2B5EF4-FFF2-40B4-BE49-F238E27FC236}">
                  <a16:creationId xmlns:a16="http://schemas.microsoft.com/office/drawing/2014/main" id="{464050A4-A04C-48BF-B65D-56D397383910}"/>
                </a:ext>
              </a:extLst>
            </p:cNvPr>
            <p:cNvCxnSpPr>
              <a:cxnSpLocks noChangeShapeType="1"/>
              <a:endCxn id="738312" idx="6"/>
            </p:cNvCxnSpPr>
            <p:nvPr/>
          </p:nvCxnSpPr>
          <p:spPr bwMode="auto">
            <a:xfrm flipH="1" flipV="1">
              <a:off x="3294" y="3752"/>
              <a:ext cx="1006" cy="15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26" name="AutoShape 22">
              <a:extLst>
                <a:ext uri="{FF2B5EF4-FFF2-40B4-BE49-F238E27FC236}">
                  <a16:creationId xmlns:a16="http://schemas.microsoft.com/office/drawing/2014/main" id="{C1328705-0060-489C-852C-A0374346F4CF}"/>
                </a:ext>
              </a:extLst>
            </p:cNvPr>
            <p:cNvCxnSpPr>
              <a:cxnSpLocks noChangeShapeType="1"/>
              <a:stCxn id="738314" idx="6"/>
              <a:endCxn id="738312" idx="2"/>
            </p:cNvCxnSpPr>
            <p:nvPr/>
          </p:nvCxnSpPr>
          <p:spPr bwMode="auto">
            <a:xfrm>
              <a:off x="2180" y="3662"/>
              <a:ext cx="512" cy="9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8327" name="AutoShape 23">
              <a:extLst>
                <a:ext uri="{FF2B5EF4-FFF2-40B4-BE49-F238E27FC236}">
                  <a16:creationId xmlns:a16="http://schemas.microsoft.com/office/drawing/2014/main" id="{50BFB0BE-D13D-4157-A721-B888D90FDE48}"/>
                </a:ext>
              </a:extLst>
            </p:cNvPr>
            <p:cNvCxnSpPr>
              <a:cxnSpLocks noChangeShapeType="1"/>
              <a:stCxn id="738314" idx="7"/>
              <a:endCxn id="738309" idx="3"/>
            </p:cNvCxnSpPr>
            <p:nvPr/>
          </p:nvCxnSpPr>
          <p:spPr bwMode="auto">
            <a:xfrm flipV="1">
              <a:off x="2088" y="2906"/>
              <a:ext cx="878" cy="64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8328" name="Text Box 24">
              <a:extLst>
                <a:ext uri="{FF2B5EF4-FFF2-40B4-BE49-F238E27FC236}">
                  <a16:creationId xmlns:a16="http://schemas.microsoft.com/office/drawing/2014/main" id="{C621987B-109A-4E3B-8E84-DFBE7595F2D5}"/>
                </a:ext>
              </a:extLst>
            </p:cNvPr>
            <p:cNvSpPr txBox="1">
              <a:spLocks noChangeArrowheads="1"/>
            </p:cNvSpPr>
            <p:nvPr/>
          </p:nvSpPr>
          <p:spPr bwMode="auto">
            <a:xfrm rot="-347285">
              <a:off x="3707" y="2544"/>
              <a:ext cx="3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$50</a:t>
              </a:r>
            </a:p>
          </p:txBody>
        </p:sp>
        <p:sp>
          <p:nvSpPr>
            <p:cNvPr id="738329" name="Text Box 25">
              <a:extLst>
                <a:ext uri="{FF2B5EF4-FFF2-40B4-BE49-F238E27FC236}">
                  <a16:creationId xmlns:a16="http://schemas.microsoft.com/office/drawing/2014/main" id="{1E64C843-66F3-4B5E-B4CA-8E2C16263BAB}"/>
                </a:ext>
              </a:extLst>
            </p:cNvPr>
            <p:cNvSpPr txBox="1">
              <a:spLocks noChangeArrowheads="1"/>
            </p:cNvSpPr>
            <p:nvPr/>
          </p:nvSpPr>
          <p:spPr bwMode="auto">
            <a:xfrm rot="-4662247">
              <a:off x="2829" y="3148"/>
              <a:ext cx="3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$80</a:t>
              </a:r>
            </a:p>
          </p:txBody>
        </p:sp>
        <p:sp>
          <p:nvSpPr>
            <p:cNvPr id="738330" name="Text Box 26">
              <a:extLst>
                <a:ext uri="{FF2B5EF4-FFF2-40B4-BE49-F238E27FC236}">
                  <a16:creationId xmlns:a16="http://schemas.microsoft.com/office/drawing/2014/main" id="{E35106C1-6F25-44BE-9082-AB63D15F82E6}"/>
                </a:ext>
              </a:extLst>
            </p:cNvPr>
            <p:cNvSpPr txBox="1">
              <a:spLocks noChangeArrowheads="1"/>
            </p:cNvSpPr>
            <p:nvPr/>
          </p:nvSpPr>
          <p:spPr bwMode="auto">
            <a:xfrm rot="-477704">
              <a:off x="3720" y="3273"/>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$140</a:t>
              </a:r>
            </a:p>
          </p:txBody>
        </p:sp>
        <p:sp>
          <p:nvSpPr>
            <p:cNvPr id="738331" name="Text Box 27">
              <a:extLst>
                <a:ext uri="{FF2B5EF4-FFF2-40B4-BE49-F238E27FC236}">
                  <a16:creationId xmlns:a16="http://schemas.microsoft.com/office/drawing/2014/main" id="{FC1AC1A7-638F-4FB0-9ED8-4DE54614FE58}"/>
                </a:ext>
              </a:extLst>
            </p:cNvPr>
            <p:cNvSpPr txBox="1">
              <a:spLocks noChangeArrowheads="1"/>
            </p:cNvSpPr>
            <p:nvPr/>
          </p:nvSpPr>
          <p:spPr bwMode="auto">
            <a:xfrm rot="-2136302">
              <a:off x="2161" y="3119"/>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$170</a:t>
              </a:r>
            </a:p>
          </p:txBody>
        </p:sp>
        <p:sp>
          <p:nvSpPr>
            <p:cNvPr id="738332" name="Text Box 28">
              <a:extLst>
                <a:ext uri="{FF2B5EF4-FFF2-40B4-BE49-F238E27FC236}">
                  <a16:creationId xmlns:a16="http://schemas.microsoft.com/office/drawing/2014/main" id="{173CACE0-DAC6-4E11-AACD-130E50AF1DD0}"/>
                </a:ext>
              </a:extLst>
            </p:cNvPr>
            <p:cNvSpPr txBox="1">
              <a:spLocks noChangeArrowheads="1"/>
            </p:cNvSpPr>
            <p:nvPr/>
          </p:nvSpPr>
          <p:spPr bwMode="auto">
            <a:xfrm rot="-689345">
              <a:off x="2271" y="2654"/>
              <a:ext cx="3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$70</a:t>
              </a:r>
            </a:p>
          </p:txBody>
        </p:sp>
        <p:sp>
          <p:nvSpPr>
            <p:cNvPr id="738333" name="Text Box 29">
              <a:extLst>
                <a:ext uri="{FF2B5EF4-FFF2-40B4-BE49-F238E27FC236}">
                  <a16:creationId xmlns:a16="http://schemas.microsoft.com/office/drawing/2014/main" id="{C07EB48F-08E1-4911-9707-D602990B7E8F}"/>
                </a:ext>
              </a:extLst>
            </p:cNvPr>
            <p:cNvSpPr txBox="1">
              <a:spLocks noChangeArrowheads="1"/>
            </p:cNvSpPr>
            <p:nvPr/>
          </p:nvSpPr>
          <p:spPr bwMode="auto">
            <a:xfrm rot="-2595961">
              <a:off x="4680" y="3504"/>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$100</a:t>
              </a:r>
            </a:p>
          </p:txBody>
        </p:sp>
        <p:sp>
          <p:nvSpPr>
            <p:cNvPr id="738334" name="Text Box 30">
              <a:extLst>
                <a:ext uri="{FF2B5EF4-FFF2-40B4-BE49-F238E27FC236}">
                  <a16:creationId xmlns:a16="http://schemas.microsoft.com/office/drawing/2014/main" id="{2EDDD019-E9B0-4394-92D5-F39F9181882F}"/>
                </a:ext>
              </a:extLst>
            </p:cNvPr>
            <p:cNvSpPr txBox="1">
              <a:spLocks noChangeArrowheads="1"/>
            </p:cNvSpPr>
            <p:nvPr/>
          </p:nvSpPr>
          <p:spPr bwMode="auto">
            <a:xfrm rot="565849">
              <a:off x="3649" y="3604"/>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$110</a:t>
              </a:r>
            </a:p>
          </p:txBody>
        </p:sp>
        <p:sp>
          <p:nvSpPr>
            <p:cNvPr id="738335" name="Text Box 31">
              <a:extLst>
                <a:ext uri="{FF2B5EF4-FFF2-40B4-BE49-F238E27FC236}">
                  <a16:creationId xmlns:a16="http://schemas.microsoft.com/office/drawing/2014/main" id="{6415FC6B-7E3D-4E1E-83E1-196068035CED}"/>
                </a:ext>
              </a:extLst>
            </p:cNvPr>
            <p:cNvSpPr txBox="1">
              <a:spLocks noChangeArrowheads="1"/>
            </p:cNvSpPr>
            <p:nvPr/>
          </p:nvSpPr>
          <p:spPr bwMode="auto">
            <a:xfrm rot="695916">
              <a:off x="2265" y="3490"/>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$120</a:t>
              </a:r>
            </a:p>
          </p:txBody>
        </p:sp>
        <p:sp>
          <p:nvSpPr>
            <p:cNvPr id="738336" name="Text Box 32">
              <a:extLst>
                <a:ext uri="{FF2B5EF4-FFF2-40B4-BE49-F238E27FC236}">
                  <a16:creationId xmlns:a16="http://schemas.microsoft.com/office/drawing/2014/main" id="{81A8D36C-323B-4762-AB1A-5A1B1B4E839D}"/>
                </a:ext>
              </a:extLst>
            </p:cNvPr>
            <p:cNvSpPr txBox="1">
              <a:spLocks noChangeArrowheads="1"/>
            </p:cNvSpPr>
            <p:nvPr/>
          </p:nvSpPr>
          <p:spPr bwMode="auto">
            <a:xfrm rot="4665015">
              <a:off x="1773" y="3208"/>
              <a:ext cx="3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$60</a:t>
              </a:r>
            </a:p>
          </p:txBody>
        </p:sp>
        <p:sp>
          <p:nvSpPr>
            <p:cNvPr id="738337" name="Text Box 33">
              <a:extLst>
                <a:ext uri="{FF2B5EF4-FFF2-40B4-BE49-F238E27FC236}">
                  <a16:creationId xmlns:a16="http://schemas.microsoft.com/office/drawing/2014/main" id="{EE963217-539B-46CF-9164-61D39D7136E7}"/>
                </a:ext>
              </a:extLst>
            </p:cNvPr>
            <p:cNvSpPr txBox="1">
              <a:spLocks noChangeArrowheads="1"/>
            </p:cNvSpPr>
            <p:nvPr/>
          </p:nvSpPr>
          <p:spPr bwMode="auto">
            <a:xfrm rot="832501">
              <a:off x="1101" y="3374"/>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$250</a:t>
              </a:r>
            </a:p>
          </p:txBody>
        </p:sp>
        <p:sp>
          <p:nvSpPr>
            <p:cNvPr id="738338" name="Text Box 34">
              <a:extLst>
                <a:ext uri="{FF2B5EF4-FFF2-40B4-BE49-F238E27FC236}">
                  <a16:creationId xmlns:a16="http://schemas.microsoft.com/office/drawing/2014/main" id="{661237F1-1865-4DF6-9A75-037F46A0C038}"/>
                </a:ext>
              </a:extLst>
            </p:cNvPr>
            <p:cNvSpPr txBox="1">
              <a:spLocks noChangeArrowheads="1"/>
            </p:cNvSpPr>
            <p:nvPr/>
          </p:nvSpPr>
          <p:spPr bwMode="auto">
            <a:xfrm rot="3150995">
              <a:off x="4808" y="2848"/>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$200</a:t>
              </a:r>
            </a:p>
          </p:txBody>
        </p:sp>
        <p:cxnSp>
          <p:nvCxnSpPr>
            <p:cNvPr id="738341" name="AutoShape 37">
              <a:extLst>
                <a:ext uri="{FF2B5EF4-FFF2-40B4-BE49-F238E27FC236}">
                  <a16:creationId xmlns:a16="http://schemas.microsoft.com/office/drawing/2014/main" id="{85E66B51-D867-4C63-B819-A132980AD127}"/>
                </a:ext>
              </a:extLst>
            </p:cNvPr>
            <p:cNvCxnSpPr>
              <a:cxnSpLocks noChangeShapeType="1"/>
              <a:stCxn id="738316" idx="4"/>
              <a:endCxn id="738311" idx="3"/>
            </p:cNvCxnSpPr>
            <p:nvPr/>
          </p:nvCxnSpPr>
          <p:spPr bwMode="auto">
            <a:xfrm rot="16200000" flipH="1">
              <a:off x="2341" y="1958"/>
              <a:ext cx="342" cy="3761"/>
            </a:xfrm>
            <a:prstGeom prst="curvedConnector3">
              <a:avLst>
                <a:gd name="adj1" fmla="val 117833"/>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8342" name="Text Box 31">
              <a:extLst>
                <a:ext uri="{FF2B5EF4-FFF2-40B4-BE49-F238E27FC236}">
                  <a16:creationId xmlns:a16="http://schemas.microsoft.com/office/drawing/2014/main" id="{058F6D9B-0ED3-4285-83F3-6793403EB819}"/>
                </a:ext>
              </a:extLst>
            </p:cNvPr>
            <p:cNvSpPr txBox="1">
              <a:spLocks noChangeArrowheads="1"/>
            </p:cNvSpPr>
            <p:nvPr/>
          </p:nvSpPr>
          <p:spPr bwMode="auto">
            <a:xfrm>
              <a:off x="2258" y="3849"/>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$500</a:t>
              </a:r>
            </a:p>
          </p:txBody>
        </p:sp>
        <p:cxnSp>
          <p:nvCxnSpPr>
            <p:cNvPr id="738343" name="AutoShape 19">
              <a:extLst>
                <a:ext uri="{FF2B5EF4-FFF2-40B4-BE49-F238E27FC236}">
                  <a16:creationId xmlns:a16="http://schemas.microsoft.com/office/drawing/2014/main" id="{8A7E74AC-E399-400C-8141-3064E24085CE}"/>
                </a:ext>
              </a:extLst>
            </p:cNvPr>
            <p:cNvCxnSpPr>
              <a:cxnSpLocks noChangeShapeType="1"/>
              <a:stCxn id="738313" idx="3"/>
              <a:endCxn id="738316" idx="0"/>
            </p:cNvCxnSpPr>
            <p:nvPr/>
          </p:nvCxnSpPr>
          <p:spPr bwMode="auto">
            <a:xfrm flipH="1">
              <a:off x="631" y="3050"/>
              <a:ext cx="943" cy="31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8344" name="Text Box 28">
              <a:extLst>
                <a:ext uri="{FF2B5EF4-FFF2-40B4-BE49-F238E27FC236}">
                  <a16:creationId xmlns:a16="http://schemas.microsoft.com/office/drawing/2014/main" id="{1CD94F65-F3D0-4D79-B733-D36212461FF5}"/>
                </a:ext>
              </a:extLst>
            </p:cNvPr>
            <p:cNvSpPr txBox="1">
              <a:spLocks noChangeArrowheads="1"/>
            </p:cNvSpPr>
            <p:nvPr/>
          </p:nvSpPr>
          <p:spPr bwMode="auto">
            <a:xfrm rot="-868609">
              <a:off x="852" y="2985"/>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$130</a:t>
              </a:r>
            </a:p>
          </p:txBody>
        </p:sp>
      </p:grpSp>
      <p:sp>
        <p:nvSpPr>
          <p:cNvPr id="39" name="Rectangle 38">
            <a:extLst>
              <a:ext uri="{FF2B5EF4-FFF2-40B4-BE49-F238E27FC236}">
                <a16:creationId xmlns:a16="http://schemas.microsoft.com/office/drawing/2014/main" id="{A268694F-039D-49A3-AD0F-073905CA35DA}"/>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C6FA6709-5444-431B-AEF0-5800B3547673}"/>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2A53243-043B-48F8-B256-39854F7AFF11}"/>
              </a:ext>
            </a:extLst>
          </p:cNvPr>
          <p:cNvSpPr>
            <a:spLocks noGrp="1" noChangeArrowheads="1"/>
          </p:cNvSpPr>
          <p:nvPr>
            <p:ph type="title"/>
          </p:nvPr>
        </p:nvSpPr>
        <p:spPr>
          <a:xfrm>
            <a:off x="1024228" y="905174"/>
            <a:ext cx="10739512" cy="1023631"/>
          </a:xfrm>
        </p:spPr>
        <p:txBody>
          <a:bodyPr anchor="b">
            <a:normAutofit fontScale="90000"/>
          </a:bodyPr>
          <a:lstStyle/>
          <a:p>
            <a:r>
              <a:rPr lang="en-US" altLang="en-US" sz="4000" b="1" dirty="0"/>
              <a:t>Algorithms</a:t>
            </a:r>
            <a:br>
              <a:rPr lang="en-US" altLang="en-US" sz="4000" b="1" dirty="0"/>
            </a:br>
            <a:br>
              <a:rPr lang="en-US" altLang="en-US" sz="4000" b="1" dirty="0"/>
            </a:br>
            <a:r>
              <a:rPr lang="en-US" altLang="en-US" sz="4000" b="1" dirty="0"/>
              <a:t> Breadth First Search                    Depth First Search</a:t>
            </a:r>
          </a:p>
        </p:txBody>
      </p:sp>
      <p:sp>
        <p:nvSpPr>
          <p:cNvPr id="5123" name="Rectangle 3">
            <a:extLst>
              <a:ext uri="{FF2B5EF4-FFF2-40B4-BE49-F238E27FC236}">
                <a16:creationId xmlns:a16="http://schemas.microsoft.com/office/drawing/2014/main" id="{316195A0-E62A-4179-8A5B-58DFA4A2054E}"/>
              </a:ext>
            </a:extLst>
          </p:cNvPr>
          <p:cNvSpPr>
            <a:spLocks noGrp="1" noChangeArrowheads="1"/>
          </p:cNvSpPr>
          <p:nvPr>
            <p:ph idx="1"/>
          </p:nvPr>
        </p:nvSpPr>
        <p:spPr>
          <a:xfrm>
            <a:off x="1024228" y="2099397"/>
            <a:ext cx="4783697" cy="4069286"/>
          </a:xfrm>
        </p:spPr>
        <p:txBody>
          <a:bodyPr>
            <a:normAutofit/>
          </a:bodyPr>
          <a:lstStyle/>
          <a:p>
            <a:pPr>
              <a:buClr>
                <a:schemeClr val="tx2"/>
              </a:buClr>
            </a:pPr>
            <a:r>
              <a:rPr lang="en-US" altLang="en-US" sz="2000" dirty="0"/>
              <a:t>Visit start vertex  and put into a FIFO queue.</a:t>
            </a:r>
          </a:p>
          <a:p>
            <a:pPr>
              <a:buClr>
                <a:schemeClr val="tx2"/>
              </a:buClr>
            </a:pPr>
            <a:r>
              <a:rPr lang="en-US" altLang="en-US" sz="2000" dirty="0"/>
              <a:t>Repeatedly remove a vertex from the queue, visit its unvisited adjacent vertices, put newly visited vertices into the queue.</a:t>
            </a:r>
          </a:p>
        </p:txBody>
      </p:sp>
      <p:pic>
        <p:nvPicPr>
          <p:cNvPr id="2" name="Picture 1">
            <a:extLst>
              <a:ext uri="{FF2B5EF4-FFF2-40B4-BE49-F238E27FC236}">
                <a16:creationId xmlns:a16="http://schemas.microsoft.com/office/drawing/2014/main" id="{2C53DD49-254B-4CCC-B6F2-B045997FCE4B}"/>
              </a:ext>
            </a:extLst>
          </p:cNvPr>
          <p:cNvPicPr>
            <a:picLocks noChangeAspect="1"/>
          </p:cNvPicPr>
          <p:nvPr/>
        </p:nvPicPr>
        <p:blipFill>
          <a:blip r:embed="rId2"/>
          <a:stretch>
            <a:fillRect/>
          </a:stretch>
        </p:blipFill>
        <p:spPr>
          <a:xfrm>
            <a:off x="838199" y="3966189"/>
            <a:ext cx="5365375" cy="1904708"/>
          </a:xfrm>
          <a:prstGeom prst="rect">
            <a:avLst/>
          </a:prstGeom>
        </p:spPr>
      </p:pic>
      <p:pic>
        <p:nvPicPr>
          <p:cNvPr id="5" name="Picture 4">
            <a:extLst>
              <a:ext uri="{FF2B5EF4-FFF2-40B4-BE49-F238E27FC236}">
                <a16:creationId xmlns:a16="http://schemas.microsoft.com/office/drawing/2014/main" id="{7ED52C08-D6A6-45F5-B91D-3206014A5F44}"/>
              </a:ext>
            </a:extLst>
          </p:cNvPr>
          <p:cNvPicPr>
            <a:picLocks noChangeAspect="1"/>
          </p:cNvPicPr>
          <p:nvPr/>
        </p:nvPicPr>
        <p:blipFill>
          <a:blip r:embed="rId3"/>
          <a:stretch>
            <a:fillRect/>
          </a:stretch>
        </p:blipFill>
        <p:spPr>
          <a:xfrm>
            <a:off x="6064978" y="1586887"/>
            <a:ext cx="5102794" cy="4758603"/>
          </a:xfrm>
          <a:prstGeom prst="rect">
            <a:avLst/>
          </a:prstGeom>
        </p:spPr>
      </p:pic>
      <p:sp>
        <p:nvSpPr>
          <p:cNvPr id="7" name="Rectangle 6">
            <a:extLst>
              <a:ext uri="{FF2B5EF4-FFF2-40B4-BE49-F238E27FC236}">
                <a16:creationId xmlns:a16="http://schemas.microsoft.com/office/drawing/2014/main" id="{AA5FA486-2227-43F5-9C3F-5E6B015FD9A7}"/>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E98066D-7628-4E6C-BCE3-065125F379F5}"/>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279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352A4BE-E92E-4C2B-8C08-2F98A6171918}"/>
              </a:ext>
            </a:extLst>
          </p:cNvPr>
          <p:cNvSpPr>
            <a:spLocks noGrp="1" noChangeArrowheads="1"/>
          </p:cNvSpPr>
          <p:nvPr>
            <p:ph type="title"/>
          </p:nvPr>
        </p:nvSpPr>
        <p:spPr>
          <a:xfrm>
            <a:off x="67227" y="133350"/>
            <a:ext cx="8229600" cy="476250"/>
          </a:xfrm>
        </p:spPr>
        <p:txBody>
          <a:bodyPr>
            <a:normAutofit fontScale="90000"/>
          </a:bodyPr>
          <a:lstStyle/>
          <a:p>
            <a:pPr rtl="0"/>
            <a:r>
              <a:rPr lang="en-US" altLang="en-US" sz="3000" b="1" dirty="0"/>
              <a:t>Example</a:t>
            </a:r>
          </a:p>
        </p:txBody>
      </p:sp>
      <p:sp>
        <p:nvSpPr>
          <p:cNvPr id="12291" name="Rectangle 3">
            <a:extLst>
              <a:ext uri="{FF2B5EF4-FFF2-40B4-BE49-F238E27FC236}">
                <a16:creationId xmlns:a16="http://schemas.microsoft.com/office/drawing/2014/main" id="{D11AB34A-B93E-488C-8129-C44C05E28263}"/>
              </a:ext>
            </a:extLst>
          </p:cNvPr>
          <p:cNvSpPr>
            <a:spLocks noGrp="1" noChangeArrowheads="1"/>
          </p:cNvSpPr>
          <p:nvPr>
            <p:ph idx="1"/>
          </p:nvPr>
        </p:nvSpPr>
        <p:spPr>
          <a:xfrm>
            <a:off x="1774825" y="476250"/>
            <a:ext cx="8229600" cy="533400"/>
          </a:xfrm>
        </p:spPr>
        <p:txBody>
          <a:bodyPr/>
          <a:lstStyle/>
          <a:p>
            <a:pPr algn="l" rtl="0"/>
            <a:r>
              <a:rPr lang="en-US" altLang="en-US" sz="2000"/>
              <a:t>Breadth-first traversal using a queue.</a:t>
            </a:r>
          </a:p>
        </p:txBody>
      </p:sp>
      <p:grpSp>
        <p:nvGrpSpPr>
          <p:cNvPr id="12302" name="Group 14">
            <a:extLst>
              <a:ext uri="{FF2B5EF4-FFF2-40B4-BE49-F238E27FC236}">
                <a16:creationId xmlns:a16="http://schemas.microsoft.com/office/drawing/2014/main" id="{C17A067F-A376-4256-9710-65CC9ADF2B7C}"/>
              </a:ext>
            </a:extLst>
          </p:cNvPr>
          <p:cNvGrpSpPr>
            <a:grpSpLocks/>
          </p:cNvGrpSpPr>
          <p:nvPr/>
        </p:nvGrpSpPr>
        <p:grpSpPr bwMode="auto">
          <a:xfrm>
            <a:off x="1247707" y="1481275"/>
            <a:ext cx="6880225" cy="4237038"/>
            <a:chOff x="508" y="1385"/>
            <a:chExt cx="4334" cy="2669"/>
          </a:xfrm>
        </p:grpSpPr>
        <p:grpSp>
          <p:nvGrpSpPr>
            <p:cNvPr id="12292" name="Group 4">
              <a:extLst>
                <a:ext uri="{FF2B5EF4-FFF2-40B4-BE49-F238E27FC236}">
                  <a16:creationId xmlns:a16="http://schemas.microsoft.com/office/drawing/2014/main" id="{96E96FDB-3912-45E8-B8B3-E945B4B9FD2C}"/>
                </a:ext>
              </a:extLst>
            </p:cNvPr>
            <p:cNvGrpSpPr>
              <a:grpSpLocks/>
            </p:cNvGrpSpPr>
            <p:nvPr/>
          </p:nvGrpSpPr>
          <p:grpSpPr bwMode="auto">
            <a:xfrm>
              <a:off x="508" y="1528"/>
              <a:ext cx="4334" cy="2526"/>
              <a:chOff x="508" y="1528"/>
              <a:chExt cx="4334" cy="2526"/>
            </a:xfrm>
          </p:grpSpPr>
          <p:grpSp>
            <p:nvGrpSpPr>
              <p:cNvPr id="12293" name="Group 5">
                <a:extLst>
                  <a:ext uri="{FF2B5EF4-FFF2-40B4-BE49-F238E27FC236}">
                    <a16:creationId xmlns:a16="http://schemas.microsoft.com/office/drawing/2014/main" id="{5A881954-A702-489C-8490-1FA952CFB77D}"/>
                  </a:ext>
                </a:extLst>
              </p:cNvPr>
              <p:cNvGrpSpPr>
                <a:grpSpLocks/>
              </p:cNvGrpSpPr>
              <p:nvPr/>
            </p:nvGrpSpPr>
            <p:grpSpPr bwMode="auto">
              <a:xfrm>
                <a:off x="508" y="1528"/>
                <a:ext cx="4334" cy="2526"/>
                <a:chOff x="508" y="1528"/>
                <a:chExt cx="4334" cy="2526"/>
              </a:xfrm>
            </p:grpSpPr>
            <p:grpSp>
              <p:nvGrpSpPr>
                <p:cNvPr id="12294" name="Group 6">
                  <a:extLst>
                    <a:ext uri="{FF2B5EF4-FFF2-40B4-BE49-F238E27FC236}">
                      <a16:creationId xmlns:a16="http://schemas.microsoft.com/office/drawing/2014/main" id="{0EC6DA74-06A3-4FCD-886E-69B3806F7EED}"/>
                    </a:ext>
                  </a:extLst>
                </p:cNvPr>
                <p:cNvGrpSpPr>
                  <a:grpSpLocks/>
                </p:cNvGrpSpPr>
                <p:nvPr/>
              </p:nvGrpSpPr>
              <p:grpSpPr bwMode="auto">
                <a:xfrm>
                  <a:off x="1286" y="1528"/>
                  <a:ext cx="3318" cy="2492"/>
                  <a:chOff x="1286" y="1528"/>
                  <a:chExt cx="3318" cy="2492"/>
                </a:xfrm>
              </p:grpSpPr>
              <p:pic>
                <p:nvPicPr>
                  <p:cNvPr id="12295" name="Picture 7">
                    <a:extLst>
                      <a:ext uri="{FF2B5EF4-FFF2-40B4-BE49-F238E27FC236}">
                        <a16:creationId xmlns:a16="http://schemas.microsoft.com/office/drawing/2014/main" id="{DAFC776A-EF8E-4F34-A290-FE21F9362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 y="1528"/>
                    <a:ext cx="2450" cy="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6" name="Picture 8">
                    <a:extLst>
                      <a:ext uri="{FF2B5EF4-FFF2-40B4-BE49-F238E27FC236}">
                        <a16:creationId xmlns:a16="http://schemas.microsoft.com/office/drawing/2014/main" id="{D5A5B0FC-2254-4821-94CA-A27D1F608A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6" y="3598"/>
                    <a:ext cx="2456"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9">
                    <a:extLst>
                      <a:ext uri="{FF2B5EF4-FFF2-40B4-BE49-F238E27FC236}">
                        <a16:creationId xmlns:a16="http://schemas.microsoft.com/office/drawing/2014/main" id="{35D38A20-6791-4975-82ED-7590279DB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2" y="1570"/>
                    <a:ext cx="442" cy="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298" name="Text Box 10">
                  <a:extLst>
                    <a:ext uri="{FF2B5EF4-FFF2-40B4-BE49-F238E27FC236}">
                      <a16:creationId xmlns:a16="http://schemas.microsoft.com/office/drawing/2014/main" id="{B6188555-D0F4-40D8-8971-CC93AFE51934}"/>
                    </a:ext>
                  </a:extLst>
                </p:cNvPr>
                <p:cNvSpPr txBox="1">
                  <a:spLocks noChangeArrowheads="1"/>
                </p:cNvSpPr>
                <p:nvPr/>
              </p:nvSpPr>
              <p:spPr bwMode="auto">
                <a:xfrm>
                  <a:off x="508" y="3608"/>
                  <a:ext cx="69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Order of</a:t>
                  </a:r>
                </a:p>
                <a:p>
                  <a:pPr algn="ctr"/>
                  <a:r>
                    <a:rPr lang="en-US" altLang="en-US" sz="2000"/>
                    <a:t>Traversal</a:t>
                  </a:r>
                </a:p>
              </p:txBody>
            </p:sp>
            <p:sp>
              <p:nvSpPr>
                <p:cNvPr id="12299" name="Text Box 11">
                  <a:extLst>
                    <a:ext uri="{FF2B5EF4-FFF2-40B4-BE49-F238E27FC236}">
                      <a16:creationId xmlns:a16="http://schemas.microsoft.com/office/drawing/2014/main" id="{5A29C6AF-3CDF-4384-8BE6-F39F9B43FCA3}"/>
                    </a:ext>
                  </a:extLst>
                </p:cNvPr>
                <p:cNvSpPr txBox="1">
                  <a:spLocks noChangeArrowheads="1"/>
                </p:cNvSpPr>
                <p:nvPr/>
              </p:nvSpPr>
              <p:spPr bwMode="auto">
                <a:xfrm>
                  <a:off x="3980" y="3770"/>
                  <a:ext cx="86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Queue rear</a:t>
                  </a:r>
                </a:p>
              </p:txBody>
            </p:sp>
          </p:grpSp>
          <p:sp>
            <p:nvSpPr>
              <p:cNvPr id="12300" name="Text Box 12">
                <a:extLst>
                  <a:ext uri="{FF2B5EF4-FFF2-40B4-BE49-F238E27FC236}">
                    <a16:creationId xmlns:a16="http://schemas.microsoft.com/office/drawing/2014/main" id="{8067DF9B-0EBD-4C2E-BF09-DBD485604297}"/>
                  </a:ext>
                </a:extLst>
              </p:cNvPr>
              <p:cNvSpPr txBox="1">
                <a:spLocks noChangeArrowheads="1"/>
              </p:cNvSpPr>
              <p:nvPr/>
            </p:nvSpPr>
            <p:spPr bwMode="auto">
              <a:xfrm>
                <a:off x="1371" y="3760"/>
                <a:ext cx="191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altLang="en-US" b="1"/>
                  <a:t>A    B    D    E     C    G    F    H    I</a:t>
                </a:r>
              </a:p>
            </p:txBody>
          </p:sp>
        </p:grpSp>
        <p:sp>
          <p:nvSpPr>
            <p:cNvPr id="12301" name="Text Box 13">
              <a:extLst>
                <a:ext uri="{FF2B5EF4-FFF2-40B4-BE49-F238E27FC236}">
                  <a16:creationId xmlns:a16="http://schemas.microsoft.com/office/drawing/2014/main" id="{8A678620-9DAA-4066-BBB7-2BE2B3BEE9DE}"/>
                </a:ext>
              </a:extLst>
            </p:cNvPr>
            <p:cNvSpPr txBox="1">
              <a:spLocks noChangeArrowheads="1"/>
            </p:cNvSpPr>
            <p:nvPr/>
          </p:nvSpPr>
          <p:spPr bwMode="auto">
            <a:xfrm>
              <a:off x="3921" y="1385"/>
              <a:ext cx="9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Queue front</a:t>
              </a:r>
            </a:p>
          </p:txBody>
        </p:sp>
      </p:grpSp>
      <p:graphicFrame>
        <p:nvGraphicFramePr>
          <p:cNvPr id="12303" name="Object 15">
            <a:extLst>
              <a:ext uri="{FF2B5EF4-FFF2-40B4-BE49-F238E27FC236}">
                <a16:creationId xmlns:a16="http://schemas.microsoft.com/office/drawing/2014/main" id="{2CB3C668-89E1-4A81-9DF8-32A69E93D14A}"/>
              </a:ext>
            </a:extLst>
          </p:cNvPr>
          <p:cNvGraphicFramePr>
            <a:graphicFrameLocks noChangeAspect="1"/>
          </p:cNvGraphicFramePr>
          <p:nvPr/>
        </p:nvGraphicFramePr>
        <p:xfrm>
          <a:off x="8759826" y="3500438"/>
          <a:ext cx="1527175" cy="2432050"/>
        </p:xfrm>
        <a:graphic>
          <a:graphicData uri="http://schemas.openxmlformats.org/presentationml/2006/ole">
            <mc:AlternateContent xmlns:mc="http://schemas.openxmlformats.org/markup-compatibility/2006">
              <mc:Choice xmlns:v="urn:schemas-microsoft-com:vml" Requires="v">
                <p:oleObj spid="_x0000_s1027" name="SmartDraw" r:id="rId7" imgW="1526760" imgH="2432160" progId="SmartDraw.2">
                  <p:embed/>
                </p:oleObj>
              </mc:Choice>
              <mc:Fallback>
                <p:oleObj name="SmartDraw" r:id="rId7" imgW="1526760" imgH="2432160" progId="SmartDraw.2">
                  <p:embed/>
                  <p:pic>
                    <p:nvPicPr>
                      <p:cNvPr id="12303" name="Object 15">
                        <a:extLst>
                          <a:ext uri="{FF2B5EF4-FFF2-40B4-BE49-F238E27FC236}">
                            <a16:creationId xmlns:a16="http://schemas.microsoft.com/office/drawing/2014/main" id="{2CB3C668-89E1-4A81-9DF8-32A69E93D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9826" y="3500438"/>
                        <a:ext cx="1527175"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04" name="Text Box 16">
            <a:extLst>
              <a:ext uri="{FF2B5EF4-FFF2-40B4-BE49-F238E27FC236}">
                <a16:creationId xmlns:a16="http://schemas.microsoft.com/office/drawing/2014/main" id="{7D94D37F-D900-455C-B34B-54DB1E10A7EF}"/>
              </a:ext>
            </a:extLst>
          </p:cNvPr>
          <p:cNvSpPr txBox="1">
            <a:spLocks noChangeArrowheads="1"/>
          </p:cNvSpPr>
          <p:nvPr/>
        </p:nvSpPr>
        <p:spPr bwMode="auto">
          <a:xfrm>
            <a:off x="8616950" y="2924176"/>
            <a:ext cx="17287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a:t>BFS-tree:</a:t>
            </a:r>
          </a:p>
        </p:txBody>
      </p:sp>
      <p:sp>
        <p:nvSpPr>
          <p:cNvPr id="12305" name="Text Box 17">
            <a:extLst>
              <a:ext uri="{FF2B5EF4-FFF2-40B4-BE49-F238E27FC236}">
                <a16:creationId xmlns:a16="http://schemas.microsoft.com/office/drawing/2014/main" id="{D107843C-9DC5-4355-BE3A-36087CFA20A3}"/>
              </a:ext>
            </a:extLst>
          </p:cNvPr>
          <p:cNvSpPr txBox="1">
            <a:spLocks noChangeArrowheads="1"/>
          </p:cNvSpPr>
          <p:nvPr/>
        </p:nvSpPr>
        <p:spPr bwMode="auto">
          <a:xfrm>
            <a:off x="5375275" y="6092825"/>
            <a:ext cx="46080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Note: The BFS-tree for undirected graph is a free tree</a:t>
            </a:r>
          </a:p>
        </p:txBody>
      </p:sp>
      <p:sp>
        <p:nvSpPr>
          <p:cNvPr id="18" name="Rectangle 17">
            <a:extLst>
              <a:ext uri="{FF2B5EF4-FFF2-40B4-BE49-F238E27FC236}">
                <a16:creationId xmlns:a16="http://schemas.microsoft.com/office/drawing/2014/main" id="{A587866C-87E0-4850-9041-6F8759E30896}"/>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6DB98EC-A39F-4340-AC40-12B3920C4B67}"/>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FDFBD0C-3E26-431E-8DD5-CD2A88F0CCA8}"/>
              </a:ext>
            </a:extLst>
          </p:cNvPr>
          <p:cNvSpPr>
            <a:spLocks noGrp="1" noChangeArrowheads="1"/>
          </p:cNvSpPr>
          <p:nvPr>
            <p:ph type="title"/>
          </p:nvPr>
        </p:nvSpPr>
        <p:spPr>
          <a:xfrm>
            <a:off x="141497" y="54352"/>
            <a:ext cx="8229600" cy="549275"/>
          </a:xfrm>
        </p:spPr>
        <p:txBody>
          <a:bodyPr/>
          <a:lstStyle/>
          <a:p>
            <a:pPr rtl="0"/>
            <a:r>
              <a:rPr lang="en-US" altLang="en-US" sz="3000" b="1" dirty="0"/>
              <a:t>Example</a:t>
            </a:r>
          </a:p>
        </p:txBody>
      </p:sp>
      <p:sp>
        <p:nvSpPr>
          <p:cNvPr id="6147" name="Rectangle 3">
            <a:extLst>
              <a:ext uri="{FF2B5EF4-FFF2-40B4-BE49-F238E27FC236}">
                <a16:creationId xmlns:a16="http://schemas.microsoft.com/office/drawing/2014/main" id="{45710112-A66F-4DDC-8C14-850982D081DD}"/>
              </a:ext>
            </a:extLst>
          </p:cNvPr>
          <p:cNvSpPr>
            <a:spLocks noGrp="1" noChangeArrowheads="1"/>
          </p:cNvSpPr>
          <p:nvPr>
            <p:ph type="body" sz="half" idx="1"/>
          </p:nvPr>
        </p:nvSpPr>
        <p:spPr>
          <a:xfrm>
            <a:off x="1847850" y="692150"/>
            <a:ext cx="8218488" cy="604838"/>
          </a:xfrm>
        </p:spPr>
        <p:txBody>
          <a:bodyPr/>
          <a:lstStyle/>
          <a:p>
            <a:pPr algn="l" rtl="0"/>
            <a:r>
              <a:rPr lang="en-US" altLang="en-US" sz="2000"/>
              <a:t>Depth-first traversal using an explicit stack.</a:t>
            </a:r>
          </a:p>
        </p:txBody>
      </p:sp>
      <p:grpSp>
        <p:nvGrpSpPr>
          <p:cNvPr id="6157" name="Group 13">
            <a:extLst>
              <a:ext uri="{FF2B5EF4-FFF2-40B4-BE49-F238E27FC236}">
                <a16:creationId xmlns:a16="http://schemas.microsoft.com/office/drawing/2014/main" id="{DD7EB83B-8EC2-4C24-A54D-818DBD8664F6}"/>
              </a:ext>
            </a:extLst>
          </p:cNvPr>
          <p:cNvGrpSpPr>
            <a:grpSpLocks/>
          </p:cNvGrpSpPr>
          <p:nvPr/>
        </p:nvGrpSpPr>
        <p:grpSpPr bwMode="auto">
          <a:xfrm>
            <a:off x="1592586" y="1412875"/>
            <a:ext cx="6218932" cy="3736450"/>
            <a:chOff x="485" y="1528"/>
            <a:chExt cx="4171" cy="2566"/>
          </a:xfrm>
        </p:grpSpPr>
        <p:grpSp>
          <p:nvGrpSpPr>
            <p:cNvPr id="6154" name="Group 10">
              <a:extLst>
                <a:ext uri="{FF2B5EF4-FFF2-40B4-BE49-F238E27FC236}">
                  <a16:creationId xmlns:a16="http://schemas.microsoft.com/office/drawing/2014/main" id="{6A92A834-69DB-4B55-8F0B-AEFE70A9E2EC}"/>
                </a:ext>
              </a:extLst>
            </p:cNvPr>
            <p:cNvGrpSpPr>
              <a:grpSpLocks/>
            </p:cNvGrpSpPr>
            <p:nvPr/>
          </p:nvGrpSpPr>
          <p:grpSpPr bwMode="auto">
            <a:xfrm>
              <a:off x="1286" y="1528"/>
              <a:ext cx="3318" cy="2492"/>
              <a:chOff x="1286" y="1528"/>
              <a:chExt cx="3318" cy="2492"/>
            </a:xfrm>
          </p:grpSpPr>
          <p:pic>
            <p:nvPicPr>
              <p:cNvPr id="6148" name="Picture 4">
                <a:extLst>
                  <a:ext uri="{FF2B5EF4-FFF2-40B4-BE49-F238E27FC236}">
                    <a16:creationId xmlns:a16="http://schemas.microsoft.com/office/drawing/2014/main" id="{A6AF1193-F2C0-4EB2-817B-D9B3BAD6E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 y="1528"/>
                <a:ext cx="2450" cy="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a:extLst>
                  <a:ext uri="{FF2B5EF4-FFF2-40B4-BE49-F238E27FC236}">
                    <a16:creationId xmlns:a16="http://schemas.microsoft.com/office/drawing/2014/main" id="{2DA4150F-BE91-4EE1-9E1C-CB5FA9CF9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 y="3598"/>
                <a:ext cx="2456"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a:extLst>
                  <a:ext uri="{FF2B5EF4-FFF2-40B4-BE49-F238E27FC236}">
                    <a16:creationId xmlns:a16="http://schemas.microsoft.com/office/drawing/2014/main" id="{C51CE9C4-BD61-422F-9934-F24E5A1F9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 y="1570"/>
                <a:ext cx="442" cy="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55" name="Text Box 11">
              <a:extLst>
                <a:ext uri="{FF2B5EF4-FFF2-40B4-BE49-F238E27FC236}">
                  <a16:creationId xmlns:a16="http://schemas.microsoft.com/office/drawing/2014/main" id="{7C9A6348-1CAB-493A-ABF9-825D7CD367A0}"/>
                </a:ext>
              </a:extLst>
            </p:cNvPr>
            <p:cNvSpPr txBox="1">
              <a:spLocks noChangeArrowheads="1"/>
            </p:cNvSpPr>
            <p:nvPr/>
          </p:nvSpPr>
          <p:spPr bwMode="auto">
            <a:xfrm>
              <a:off x="485" y="3608"/>
              <a:ext cx="743" cy="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Order of</a:t>
              </a:r>
            </a:p>
            <a:p>
              <a:pPr algn="ctr"/>
              <a:r>
                <a:rPr lang="en-US" altLang="en-US" sz="2000"/>
                <a:t>Traversal</a:t>
              </a:r>
            </a:p>
          </p:txBody>
        </p:sp>
        <p:sp>
          <p:nvSpPr>
            <p:cNvPr id="6156" name="Text Box 12">
              <a:extLst>
                <a:ext uri="{FF2B5EF4-FFF2-40B4-BE49-F238E27FC236}">
                  <a16:creationId xmlns:a16="http://schemas.microsoft.com/office/drawing/2014/main" id="{01CDCD93-DE88-4AF0-B6B6-15197399F9DF}"/>
                </a:ext>
              </a:extLst>
            </p:cNvPr>
            <p:cNvSpPr txBox="1">
              <a:spLocks noChangeArrowheads="1"/>
            </p:cNvSpPr>
            <p:nvPr/>
          </p:nvSpPr>
          <p:spPr bwMode="auto">
            <a:xfrm>
              <a:off x="4162" y="3770"/>
              <a:ext cx="494"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Stack</a:t>
              </a:r>
            </a:p>
          </p:txBody>
        </p:sp>
      </p:grpSp>
      <p:sp>
        <p:nvSpPr>
          <p:cNvPr id="6158" name="Text Box 14">
            <a:extLst>
              <a:ext uri="{FF2B5EF4-FFF2-40B4-BE49-F238E27FC236}">
                <a16:creationId xmlns:a16="http://schemas.microsoft.com/office/drawing/2014/main" id="{3C57E1B5-6A55-410B-A089-DABB59629E75}"/>
              </a:ext>
            </a:extLst>
          </p:cNvPr>
          <p:cNvSpPr txBox="1">
            <a:spLocks noChangeArrowheads="1"/>
          </p:cNvSpPr>
          <p:nvPr/>
        </p:nvSpPr>
        <p:spPr bwMode="auto">
          <a:xfrm>
            <a:off x="2855914" y="4676775"/>
            <a:ext cx="280076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altLang="en-US" sz="1600" b="1"/>
              <a:t>A    B    C      F     E    G    D    H    I</a:t>
            </a:r>
          </a:p>
        </p:txBody>
      </p:sp>
      <p:pic>
        <p:nvPicPr>
          <p:cNvPr id="6162" name="Picture 18">
            <a:extLst>
              <a:ext uri="{FF2B5EF4-FFF2-40B4-BE49-F238E27FC236}">
                <a16:creationId xmlns:a16="http://schemas.microsoft.com/office/drawing/2014/main" id="{5307288C-00B4-4F7B-8C23-642DEF3B2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489" y="4581526"/>
            <a:ext cx="2016125"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63" name="Text Box 7">
            <a:extLst>
              <a:ext uri="{FF2B5EF4-FFF2-40B4-BE49-F238E27FC236}">
                <a16:creationId xmlns:a16="http://schemas.microsoft.com/office/drawing/2014/main" id="{ABD3BB4B-1D4C-47F6-B73C-C3CE6DCE8600}"/>
              </a:ext>
            </a:extLst>
          </p:cNvPr>
          <p:cNvSpPr txBox="1">
            <a:spLocks noChangeArrowheads="1"/>
          </p:cNvSpPr>
          <p:nvPr/>
        </p:nvSpPr>
        <p:spPr bwMode="auto">
          <a:xfrm>
            <a:off x="7967664" y="4221164"/>
            <a:ext cx="24479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a:spcBef>
                <a:spcPct val="50000"/>
              </a:spcBef>
            </a:pPr>
            <a:r>
              <a:rPr lang="en-US" altLang="en-US" sz="1200" b="1"/>
              <a:t>The Preorder Depth First Tree:</a:t>
            </a:r>
          </a:p>
        </p:txBody>
      </p:sp>
      <p:sp>
        <p:nvSpPr>
          <p:cNvPr id="6164" name="Text Box 20">
            <a:extLst>
              <a:ext uri="{FF2B5EF4-FFF2-40B4-BE49-F238E27FC236}">
                <a16:creationId xmlns:a16="http://schemas.microsoft.com/office/drawing/2014/main" id="{4726AA3B-DC00-48FE-B9F5-522B3E3D4BFE}"/>
              </a:ext>
            </a:extLst>
          </p:cNvPr>
          <p:cNvSpPr txBox="1">
            <a:spLocks noChangeArrowheads="1"/>
          </p:cNvSpPr>
          <p:nvPr/>
        </p:nvSpPr>
        <p:spPr bwMode="auto">
          <a:xfrm>
            <a:off x="3432175" y="6308725"/>
            <a:ext cx="462248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Note: The DFS-tree for undirected graph is a free tree</a:t>
            </a:r>
          </a:p>
        </p:txBody>
      </p:sp>
      <p:sp>
        <p:nvSpPr>
          <p:cNvPr id="15" name="Rectangle 14">
            <a:extLst>
              <a:ext uri="{FF2B5EF4-FFF2-40B4-BE49-F238E27FC236}">
                <a16:creationId xmlns:a16="http://schemas.microsoft.com/office/drawing/2014/main" id="{68387751-22E8-45AD-B734-4D82D6EB6A42}"/>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3798014-09E4-452D-B957-667C24D72CEC}"/>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5E31-1C39-4935-972A-E901531CC6E1}"/>
              </a:ext>
            </a:extLst>
          </p:cNvPr>
          <p:cNvSpPr>
            <a:spLocks noGrp="1"/>
          </p:cNvSpPr>
          <p:nvPr>
            <p:ph type="title"/>
          </p:nvPr>
        </p:nvSpPr>
        <p:spPr>
          <a:xfrm>
            <a:off x="119270" y="177589"/>
            <a:ext cx="9795638" cy="850771"/>
          </a:xfrm>
        </p:spPr>
        <p:txBody>
          <a:bodyPr vert="horz" lIns="91440" tIns="45720" rIns="91440" bIns="45720" rtlCol="0" anchor="b">
            <a:normAutofit/>
          </a:bodyPr>
          <a:lstStyle/>
          <a:p>
            <a:r>
              <a:rPr lang="en-US" sz="5200" b="1" dirty="0"/>
              <a:t>Example to search G using  DFS, BFS</a:t>
            </a:r>
          </a:p>
        </p:txBody>
      </p:sp>
      <p:pic>
        <p:nvPicPr>
          <p:cNvPr id="5" name="Picture 4">
            <a:extLst>
              <a:ext uri="{FF2B5EF4-FFF2-40B4-BE49-F238E27FC236}">
                <a16:creationId xmlns:a16="http://schemas.microsoft.com/office/drawing/2014/main" id="{6A3FD559-AAA2-42D9-A6C6-F2480DA7871B}"/>
              </a:ext>
            </a:extLst>
          </p:cNvPr>
          <p:cNvPicPr>
            <a:picLocks noChangeAspect="1"/>
          </p:cNvPicPr>
          <p:nvPr/>
        </p:nvPicPr>
        <p:blipFill>
          <a:blip r:embed="rId2"/>
          <a:stretch>
            <a:fillRect/>
          </a:stretch>
        </p:blipFill>
        <p:spPr>
          <a:xfrm>
            <a:off x="106017" y="1179443"/>
            <a:ext cx="5698436" cy="5667936"/>
          </a:xfrm>
          <a:prstGeom prst="rect">
            <a:avLst/>
          </a:prstGeom>
        </p:spPr>
      </p:pic>
      <p:pic>
        <p:nvPicPr>
          <p:cNvPr id="4" name="Picture 3">
            <a:extLst>
              <a:ext uri="{FF2B5EF4-FFF2-40B4-BE49-F238E27FC236}">
                <a16:creationId xmlns:a16="http://schemas.microsoft.com/office/drawing/2014/main" id="{9603E214-F7A4-4712-8FBC-6C8361958F76}"/>
              </a:ext>
            </a:extLst>
          </p:cNvPr>
          <p:cNvPicPr>
            <a:picLocks noChangeAspect="1"/>
          </p:cNvPicPr>
          <p:nvPr/>
        </p:nvPicPr>
        <p:blipFill>
          <a:blip r:embed="rId3"/>
          <a:stretch>
            <a:fillRect/>
          </a:stretch>
        </p:blipFill>
        <p:spPr>
          <a:xfrm>
            <a:off x="6387548" y="1179442"/>
            <a:ext cx="5804452" cy="5667937"/>
          </a:xfrm>
          <a:prstGeom prst="rect">
            <a:avLst/>
          </a:prstGeom>
        </p:spPr>
      </p:pic>
      <p:sp>
        <p:nvSpPr>
          <p:cNvPr id="6" name="Rectangle 5">
            <a:extLst>
              <a:ext uri="{FF2B5EF4-FFF2-40B4-BE49-F238E27FC236}">
                <a16:creationId xmlns:a16="http://schemas.microsoft.com/office/drawing/2014/main" id="{FE7DA649-A7DB-4ED9-8646-E9C5CBAF06E0}"/>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2348165-09C9-400B-A407-A153E14869C6}"/>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042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02CF-4BB7-44D4-A62A-82B9898CA4A6}"/>
              </a:ext>
            </a:extLst>
          </p:cNvPr>
          <p:cNvSpPr>
            <a:spLocks noGrp="1"/>
          </p:cNvSpPr>
          <p:nvPr>
            <p:ph type="title"/>
          </p:nvPr>
        </p:nvSpPr>
        <p:spPr>
          <a:xfrm>
            <a:off x="119270" y="145774"/>
            <a:ext cx="10178934" cy="834887"/>
          </a:xfrm>
        </p:spPr>
        <p:txBody>
          <a:bodyPr vert="horz" lIns="91440" tIns="45720" rIns="91440" bIns="45720" rtlCol="0" anchor="b">
            <a:normAutofit/>
          </a:bodyPr>
          <a:lstStyle/>
          <a:p>
            <a:r>
              <a:rPr lang="en-US" sz="5200" b="1" kern="1200" dirty="0">
                <a:solidFill>
                  <a:schemeClr val="tx1"/>
                </a:solidFill>
                <a:latin typeface="+mj-lt"/>
                <a:ea typeface="+mj-ea"/>
                <a:cs typeface="+mj-cs"/>
              </a:rPr>
              <a:t>Searching in  BFS, DFS</a:t>
            </a:r>
          </a:p>
        </p:txBody>
      </p:sp>
      <p:pic>
        <p:nvPicPr>
          <p:cNvPr id="4" name="Picture 3">
            <a:extLst>
              <a:ext uri="{FF2B5EF4-FFF2-40B4-BE49-F238E27FC236}">
                <a16:creationId xmlns:a16="http://schemas.microsoft.com/office/drawing/2014/main" id="{013ABF22-7074-40C9-822D-E80F5C342D6B}"/>
              </a:ext>
            </a:extLst>
          </p:cNvPr>
          <p:cNvPicPr>
            <a:picLocks noChangeAspect="1"/>
          </p:cNvPicPr>
          <p:nvPr/>
        </p:nvPicPr>
        <p:blipFill rotWithShape="1">
          <a:blip r:embed="rId2"/>
          <a:srcRect r="-2" b="16202"/>
          <a:stretch/>
        </p:blipFill>
        <p:spPr>
          <a:xfrm>
            <a:off x="198741" y="1404730"/>
            <a:ext cx="5803323" cy="4896075"/>
          </a:xfrm>
          <a:prstGeom prst="rect">
            <a:avLst/>
          </a:prstGeom>
        </p:spPr>
      </p:pic>
      <p:pic>
        <p:nvPicPr>
          <p:cNvPr id="5" name="Picture 4">
            <a:extLst>
              <a:ext uri="{FF2B5EF4-FFF2-40B4-BE49-F238E27FC236}">
                <a16:creationId xmlns:a16="http://schemas.microsoft.com/office/drawing/2014/main" id="{C956ADEE-F7EE-4ADA-A7DE-B14E0192104E}"/>
              </a:ext>
            </a:extLst>
          </p:cNvPr>
          <p:cNvPicPr>
            <a:picLocks noChangeAspect="1"/>
          </p:cNvPicPr>
          <p:nvPr/>
        </p:nvPicPr>
        <p:blipFill rotWithShape="1">
          <a:blip r:embed="rId3"/>
          <a:srcRect r="-2" b="16202"/>
          <a:stretch/>
        </p:blipFill>
        <p:spPr>
          <a:xfrm>
            <a:off x="6189934" y="1404730"/>
            <a:ext cx="5803323" cy="4896075"/>
          </a:xfrm>
          <a:prstGeom prst="rect">
            <a:avLst/>
          </a:prstGeom>
        </p:spPr>
      </p:pic>
      <p:sp>
        <p:nvSpPr>
          <p:cNvPr id="6" name="Rectangle 5">
            <a:extLst>
              <a:ext uri="{FF2B5EF4-FFF2-40B4-BE49-F238E27FC236}">
                <a16:creationId xmlns:a16="http://schemas.microsoft.com/office/drawing/2014/main" id="{F35F69D2-C222-42CE-843B-075DCE4A3769}"/>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47E2564-8F8F-4ECB-B918-022B05F97C1C}"/>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648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ADFE-7D2F-44CA-96C7-59F09D805660}"/>
              </a:ext>
            </a:extLst>
          </p:cNvPr>
          <p:cNvSpPr>
            <a:spLocks noGrp="1"/>
          </p:cNvSpPr>
          <p:nvPr>
            <p:ph type="title"/>
          </p:nvPr>
        </p:nvSpPr>
        <p:spPr>
          <a:xfrm>
            <a:off x="215216" y="119446"/>
            <a:ext cx="4061974" cy="1048042"/>
          </a:xfrm>
        </p:spPr>
        <p:txBody>
          <a:bodyPr vert="horz" lIns="91440" tIns="45720" rIns="91440" bIns="45720" rtlCol="0" anchor="ctr">
            <a:normAutofit/>
          </a:bodyPr>
          <a:lstStyle/>
          <a:p>
            <a:r>
              <a:rPr lang="en-US" b="1" kern="1200" dirty="0">
                <a:solidFill>
                  <a:schemeClr val="tx1"/>
                </a:solidFill>
                <a:latin typeface="+mj-lt"/>
                <a:ea typeface="+mj-ea"/>
                <a:cs typeface="+mj-cs"/>
              </a:rPr>
              <a:t>BFS, DFS Example</a:t>
            </a:r>
          </a:p>
        </p:txBody>
      </p:sp>
      <p:pic>
        <p:nvPicPr>
          <p:cNvPr id="4" name="Picture 3">
            <a:extLst>
              <a:ext uri="{FF2B5EF4-FFF2-40B4-BE49-F238E27FC236}">
                <a16:creationId xmlns:a16="http://schemas.microsoft.com/office/drawing/2014/main" id="{D2C3AEAE-8113-426C-BA8D-D83B205BE0ED}"/>
              </a:ext>
            </a:extLst>
          </p:cNvPr>
          <p:cNvPicPr>
            <a:picLocks noChangeAspect="1"/>
          </p:cNvPicPr>
          <p:nvPr/>
        </p:nvPicPr>
        <p:blipFill>
          <a:blip r:embed="rId2"/>
          <a:stretch>
            <a:fillRect/>
          </a:stretch>
        </p:blipFill>
        <p:spPr>
          <a:xfrm>
            <a:off x="717453" y="1364566"/>
            <a:ext cx="6302326" cy="4849967"/>
          </a:xfrm>
          <a:prstGeom prst="rect">
            <a:avLst/>
          </a:prstGeom>
        </p:spPr>
      </p:pic>
      <p:pic>
        <p:nvPicPr>
          <p:cNvPr id="3" name="Picture 2">
            <a:extLst>
              <a:ext uri="{FF2B5EF4-FFF2-40B4-BE49-F238E27FC236}">
                <a16:creationId xmlns:a16="http://schemas.microsoft.com/office/drawing/2014/main" id="{43DAAFD4-8845-427F-AB56-5A2089CF4F6F}"/>
              </a:ext>
            </a:extLst>
          </p:cNvPr>
          <p:cNvPicPr>
            <a:picLocks noChangeAspect="1"/>
          </p:cNvPicPr>
          <p:nvPr/>
        </p:nvPicPr>
        <p:blipFill rotWithShape="1">
          <a:blip r:embed="rId3"/>
          <a:srcRect b="20739"/>
          <a:stretch/>
        </p:blipFill>
        <p:spPr>
          <a:xfrm>
            <a:off x="7285312" y="1643269"/>
            <a:ext cx="4800671" cy="3087757"/>
          </a:xfrm>
          <a:prstGeom prst="rect">
            <a:avLst/>
          </a:prstGeom>
        </p:spPr>
      </p:pic>
      <p:sp>
        <p:nvSpPr>
          <p:cNvPr id="5" name="Rectangle 4">
            <a:extLst>
              <a:ext uri="{FF2B5EF4-FFF2-40B4-BE49-F238E27FC236}">
                <a16:creationId xmlns:a16="http://schemas.microsoft.com/office/drawing/2014/main" id="{BBDBCC52-31C4-4444-98AF-A0A61515601A}"/>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07F879D-736F-4256-BF28-9942992D1F06}"/>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17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6F26A-882A-4B72-AAA8-24AEEA4D6FFC}"/>
              </a:ext>
            </a:extLst>
          </p:cNvPr>
          <p:cNvSpPr>
            <a:spLocks noGrp="1"/>
          </p:cNvSpPr>
          <p:nvPr>
            <p:ph type="title"/>
          </p:nvPr>
        </p:nvSpPr>
        <p:spPr>
          <a:xfrm>
            <a:off x="0" y="-5936"/>
            <a:ext cx="10515600" cy="1325563"/>
          </a:xfrm>
        </p:spPr>
        <p:txBody>
          <a:bodyPr/>
          <a:lstStyle/>
          <a:p>
            <a:r>
              <a:rPr lang="en-GB" b="1" dirty="0"/>
              <a:t>DFS, BFS Example</a:t>
            </a:r>
            <a:endParaRPr lang="en-US" b="1" dirty="0"/>
          </a:p>
        </p:txBody>
      </p:sp>
      <p:pic>
        <p:nvPicPr>
          <p:cNvPr id="5" name="Picture 4">
            <a:extLst>
              <a:ext uri="{FF2B5EF4-FFF2-40B4-BE49-F238E27FC236}">
                <a16:creationId xmlns:a16="http://schemas.microsoft.com/office/drawing/2014/main" id="{79EEC55A-ECF4-4F70-AC87-3F5F23449FC1}"/>
              </a:ext>
            </a:extLst>
          </p:cNvPr>
          <p:cNvPicPr>
            <a:picLocks noChangeAspect="1"/>
          </p:cNvPicPr>
          <p:nvPr/>
        </p:nvPicPr>
        <p:blipFill>
          <a:blip r:embed="rId2"/>
          <a:stretch>
            <a:fillRect/>
          </a:stretch>
        </p:blipFill>
        <p:spPr>
          <a:xfrm>
            <a:off x="876199" y="1721196"/>
            <a:ext cx="5028028" cy="2743200"/>
          </a:xfrm>
          <a:prstGeom prst="rect">
            <a:avLst/>
          </a:prstGeom>
        </p:spPr>
      </p:pic>
      <p:sp>
        <p:nvSpPr>
          <p:cNvPr id="6" name="TextBox 5">
            <a:extLst>
              <a:ext uri="{FF2B5EF4-FFF2-40B4-BE49-F238E27FC236}">
                <a16:creationId xmlns:a16="http://schemas.microsoft.com/office/drawing/2014/main" id="{42DF6ACC-58D8-46B9-9968-E63160F05CBC}"/>
              </a:ext>
            </a:extLst>
          </p:cNvPr>
          <p:cNvSpPr txBox="1"/>
          <p:nvPr/>
        </p:nvSpPr>
        <p:spPr>
          <a:xfrm>
            <a:off x="684425" y="4688853"/>
            <a:ext cx="5411576" cy="1754326"/>
          </a:xfrm>
          <a:prstGeom prst="rect">
            <a:avLst/>
          </a:prstGeom>
          <a:noFill/>
        </p:spPr>
        <p:txBody>
          <a:bodyPr wrap="square" rtlCol="0">
            <a:spAutoFit/>
          </a:bodyPr>
          <a:lstStyle/>
          <a:p>
            <a:r>
              <a:rPr lang="en-GB" b="0" i="0" dirty="0">
                <a:solidFill>
                  <a:srgbClr val="000000"/>
                </a:solidFill>
                <a:effectLst/>
                <a:latin typeface="Verdana" panose="020B0604030504040204" pitchFamily="34" charset="0"/>
              </a:rPr>
              <a:t>Starting the </a:t>
            </a:r>
            <a:r>
              <a:rPr lang="en-GB" b="1" i="0" dirty="0">
                <a:solidFill>
                  <a:srgbClr val="000000"/>
                </a:solidFill>
                <a:effectLst/>
                <a:latin typeface="Verdana" panose="020B0604030504040204" pitchFamily="34" charset="0"/>
              </a:rPr>
              <a:t>DFS</a:t>
            </a:r>
            <a:r>
              <a:rPr lang="en-GB" b="0" i="0" dirty="0">
                <a:solidFill>
                  <a:srgbClr val="000000"/>
                </a:solidFill>
                <a:effectLst/>
                <a:latin typeface="Verdana" panose="020B0604030504040204" pitchFamily="34" charset="0"/>
              </a:rPr>
              <a:t> at A, visit A -&gt; B -&gt; C, backtrack to B, visit E -&gt; F, backtrack to A, visit D -&gt; G -&gt; H.</a:t>
            </a:r>
          </a:p>
          <a:p>
            <a:endParaRPr lang="en-GB" dirty="0">
              <a:solidFill>
                <a:srgbClr val="000000"/>
              </a:solidFill>
              <a:latin typeface="Verdana" panose="020B0604030504040204" pitchFamily="34" charset="0"/>
            </a:endParaRPr>
          </a:p>
          <a:p>
            <a:r>
              <a:rPr lang="en-GB" b="0" i="0" dirty="0">
                <a:solidFill>
                  <a:srgbClr val="000000"/>
                </a:solidFill>
                <a:effectLst/>
                <a:latin typeface="Verdana" panose="020B0604030504040204" pitchFamily="34" charset="0"/>
              </a:rPr>
              <a:t>Starting the </a:t>
            </a:r>
            <a:r>
              <a:rPr lang="en-GB" b="1" i="0" dirty="0">
                <a:solidFill>
                  <a:srgbClr val="000000"/>
                </a:solidFill>
                <a:effectLst/>
                <a:latin typeface="Verdana" panose="020B0604030504040204" pitchFamily="34" charset="0"/>
              </a:rPr>
              <a:t>BFS</a:t>
            </a:r>
            <a:r>
              <a:rPr lang="en-GB" b="0" i="0" dirty="0">
                <a:solidFill>
                  <a:srgbClr val="000000"/>
                </a:solidFill>
                <a:effectLst/>
                <a:latin typeface="Verdana" panose="020B0604030504040204" pitchFamily="34" charset="0"/>
              </a:rPr>
              <a:t> at A, visit A -&gt; B -&gt; D -&gt; C -&gt; E -&gt; G -&gt; H -&gt; F.</a:t>
            </a:r>
            <a:endParaRPr lang="en-US" dirty="0"/>
          </a:p>
        </p:txBody>
      </p:sp>
      <p:pic>
        <p:nvPicPr>
          <p:cNvPr id="4" name="Picture 3">
            <a:extLst>
              <a:ext uri="{FF2B5EF4-FFF2-40B4-BE49-F238E27FC236}">
                <a16:creationId xmlns:a16="http://schemas.microsoft.com/office/drawing/2014/main" id="{FEECF0B0-6E7A-48E6-A184-216D8E1A77FB}"/>
              </a:ext>
            </a:extLst>
          </p:cNvPr>
          <p:cNvPicPr>
            <a:picLocks noChangeAspect="1"/>
          </p:cNvPicPr>
          <p:nvPr/>
        </p:nvPicPr>
        <p:blipFill>
          <a:blip r:embed="rId3"/>
          <a:stretch>
            <a:fillRect/>
          </a:stretch>
        </p:blipFill>
        <p:spPr>
          <a:xfrm>
            <a:off x="6839452" y="1593001"/>
            <a:ext cx="4298053" cy="2566638"/>
          </a:xfrm>
          <a:prstGeom prst="rect">
            <a:avLst/>
          </a:prstGeom>
        </p:spPr>
      </p:pic>
      <p:pic>
        <p:nvPicPr>
          <p:cNvPr id="8" name="Picture 7">
            <a:extLst>
              <a:ext uri="{FF2B5EF4-FFF2-40B4-BE49-F238E27FC236}">
                <a16:creationId xmlns:a16="http://schemas.microsoft.com/office/drawing/2014/main" id="{A00B7DC6-33AC-4CB3-BDA5-70994FDBF567}"/>
              </a:ext>
            </a:extLst>
          </p:cNvPr>
          <p:cNvPicPr>
            <a:picLocks noChangeAspect="1"/>
          </p:cNvPicPr>
          <p:nvPr/>
        </p:nvPicPr>
        <p:blipFill>
          <a:blip r:embed="rId4"/>
          <a:stretch>
            <a:fillRect/>
          </a:stretch>
        </p:blipFill>
        <p:spPr>
          <a:xfrm>
            <a:off x="6807403" y="4359090"/>
            <a:ext cx="4962574" cy="2133785"/>
          </a:xfrm>
          <a:prstGeom prst="rect">
            <a:avLst/>
          </a:prstGeom>
        </p:spPr>
      </p:pic>
      <p:sp>
        <p:nvSpPr>
          <p:cNvPr id="7" name="Rectangle 6">
            <a:extLst>
              <a:ext uri="{FF2B5EF4-FFF2-40B4-BE49-F238E27FC236}">
                <a16:creationId xmlns:a16="http://schemas.microsoft.com/office/drawing/2014/main" id="{5A6C7427-AC64-4595-90B5-4048DCCAC35C}"/>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3D69F0B-3775-4C87-AF27-FEA1C9651214}"/>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960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7C3267A-5BDA-49BC-BA75-EEB5193DE0A3}"/>
              </a:ext>
            </a:extLst>
          </p:cNvPr>
          <p:cNvSpPr>
            <a:spLocks noGrp="1"/>
          </p:cNvSpPr>
          <p:nvPr>
            <p:ph type="title"/>
          </p:nvPr>
        </p:nvSpPr>
        <p:spPr>
          <a:xfrm>
            <a:off x="0" y="37047"/>
            <a:ext cx="10515600" cy="1325563"/>
          </a:xfrm>
        </p:spPr>
        <p:txBody>
          <a:bodyPr/>
          <a:lstStyle/>
          <a:p>
            <a:r>
              <a:rPr lang="en-GB" altLang="en-US" b="1" dirty="0"/>
              <a:t>Exercise problems: Traverse by BFS,DFS</a:t>
            </a:r>
            <a:endParaRPr lang="en-US" altLang="en-US" b="1" dirty="0"/>
          </a:p>
        </p:txBody>
      </p:sp>
      <p:pic>
        <p:nvPicPr>
          <p:cNvPr id="16388" name="Picture 5">
            <a:extLst>
              <a:ext uri="{FF2B5EF4-FFF2-40B4-BE49-F238E27FC236}">
                <a16:creationId xmlns:a16="http://schemas.microsoft.com/office/drawing/2014/main" id="{46812301-DF16-4799-80BB-3D31CF1AC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0862" y="1881401"/>
            <a:ext cx="32385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7" descr="A picture containing photo, air, sitting, computer&#10;&#10;Description automatically generated">
            <a:extLst>
              <a:ext uri="{FF2B5EF4-FFF2-40B4-BE49-F238E27FC236}">
                <a16:creationId xmlns:a16="http://schemas.microsoft.com/office/drawing/2014/main" id="{56D892AE-B5CF-426E-8FAA-88013736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248" y="3971818"/>
            <a:ext cx="38385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E301E7D-07C3-4528-8BDA-AF92499CCC43}"/>
              </a:ext>
            </a:extLst>
          </p:cNvPr>
          <p:cNvPicPr>
            <a:picLocks noChangeAspect="1"/>
          </p:cNvPicPr>
          <p:nvPr/>
        </p:nvPicPr>
        <p:blipFill>
          <a:blip r:embed="rId4"/>
          <a:stretch>
            <a:fillRect/>
          </a:stretch>
        </p:blipFill>
        <p:spPr>
          <a:xfrm>
            <a:off x="2712716" y="4181583"/>
            <a:ext cx="2188654" cy="1914310"/>
          </a:xfrm>
          <a:prstGeom prst="rect">
            <a:avLst/>
          </a:prstGeom>
        </p:spPr>
      </p:pic>
      <p:sp>
        <p:nvSpPr>
          <p:cNvPr id="6" name="Rectangle 5">
            <a:extLst>
              <a:ext uri="{FF2B5EF4-FFF2-40B4-BE49-F238E27FC236}">
                <a16:creationId xmlns:a16="http://schemas.microsoft.com/office/drawing/2014/main" id="{6CB70BD8-462A-4FA0-9A9B-AD1D5ACEB4CD}"/>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2DD707D-F570-4B3A-AB29-470759A4C9E9}"/>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7C505-7BE7-44CA-9CF5-63E9B465D2B9}"/>
              </a:ext>
            </a:extLst>
          </p:cNvPr>
          <p:cNvSpPr>
            <a:spLocks noGrp="1"/>
          </p:cNvSpPr>
          <p:nvPr>
            <p:ph type="title"/>
          </p:nvPr>
        </p:nvSpPr>
        <p:spPr>
          <a:xfrm>
            <a:off x="304800" y="72427"/>
            <a:ext cx="5647006" cy="815927"/>
          </a:xfrm>
        </p:spPr>
        <p:txBody>
          <a:bodyPr/>
          <a:lstStyle/>
          <a:p>
            <a:r>
              <a:rPr lang="en-GB" b="1" dirty="0"/>
              <a:t>BFS,DFS Algorithms</a:t>
            </a:r>
            <a:endParaRPr lang="en-US" b="1" dirty="0"/>
          </a:p>
        </p:txBody>
      </p:sp>
      <p:pic>
        <p:nvPicPr>
          <p:cNvPr id="5" name="Picture 4">
            <a:extLst>
              <a:ext uri="{FF2B5EF4-FFF2-40B4-BE49-F238E27FC236}">
                <a16:creationId xmlns:a16="http://schemas.microsoft.com/office/drawing/2014/main" id="{4579A552-5C08-4F8E-8313-4951FC6A2D75}"/>
              </a:ext>
            </a:extLst>
          </p:cNvPr>
          <p:cNvPicPr>
            <a:picLocks noChangeAspect="1"/>
          </p:cNvPicPr>
          <p:nvPr/>
        </p:nvPicPr>
        <p:blipFill rotWithShape="1">
          <a:blip r:embed="rId2"/>
          <a:srcRect r="11564"/>
          <a:stretch/>
        </p:blipFill>
        <p:spPr>
          <a:xfrm>
            <a:off x="6556871" y="1139687"/>
            <a:ext cx="5171304" cy="4398295"/>
          </a:xfrm>
          <a:prstGeom prst="rect">
            <a:avLst/>
          </a:prstGeom>
        </p:spPr>
      </p:pic>
      <p:pic>
        <p:nvPicPr>
          <p:cNvPr id="7" name="Picture 6">
            <a:extLst>
              <a:ext uri="{FF2B5EF4-FFF2-40B4-BE49-F238E27FC236}">
                <a16:creationId xmlns:a16="http://schemas.microsoft.com/office/drawing/2014/main" id="{4F03049C-FDFC-424C-B524-3B576873F90F}"/>
              </a:ext>
            </a:extLst>
          </p:cNvPr>
          <p:cNvPicPr>
            <a:picLocks noChangeAspect="1"/>
          </p:cNvPicPr>
          <p:nvPr/>
        </p:nvPicPr>
        <p:blipFill rotWithShape="1">
          <a:blip r:embed="rId3"/>
          <a:srcRect t="5359"/>
          <a:stretch/>
        </p:blipFill>
        <p:spPr>
          <a:xfrm>
            <a:off x="119270" y="1027044"/>
            <a:ext cx="6583680" cy="5718313"/>
          </a:xfrm>
          <a:prstGeom prst="rect">
            <a:avLst/>
          </a:prstGeom>
        </p:spPr>
      </p:pic>
      <p:sp>
        <p:nvSpPr>
          <p:cNvPr id="6" name="Rectangle 5">
            <a:extLst>
              <a:ext uri="{FF2B5EF4-FFF2-40B4-BE49-F238E27FC236}">
                <a16:creationId xmlns:a16="http://schemas.microsoft.com/office/drawing/2014/main" id="{987EF2C0-6B2D-49F9-AA70-D1FDA7CC4484}"/>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904D980-231F-41E9-8867-2AD72AFD2984}"/>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30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a:extLst>
              <a:ext uri="{FF2B5EF4-FFF2-40B4-BE49-F238E27FC236}">
                <a16:creationId xmlns:a16="http://schemas.microsoft.com/office/drawing/2014/main" id="{9C2AA771-1F72-493A-A3C5-18B5D7887E01}"/>
              </a:ext>
            </a:extLst>
          </p:cNvPr>
          <p:cNvSpPr>
            <a:spLocks noGrp="1" noChangeArrowheads="1"/>
          </p:cNvSpPr>
          <p:nvPr>
            <p:ph type="title"/>
          </p:nvPr>
        </p:nvSpPr>
        <p:spPr>
          <a:xfrm>
            <a:off x="152400" y="221456"/>
            <a:ext cx="10515600" cy="1325563"/>
          </a:xfrm>
        </p:spPr>
        <p:txBody>
          <a:bodyPr/>
          <a:lstStyle/>
          <a:p>
            <a:r>
              <a:rPr lang="en-US" altLang="en-US" b="1" dirty="0"/>
              <a:t>Graph Applications</a:t>
            </a:r>
          </a:p>
        </p:txBody>
      </p:sp>
      <p:sp>
        <p:nvSpPr>
          <p:cNvPr id="734211" name="Rectangle 3">
            <a:extLst>
              <a:ext uri="{FF2B5EF4-FFF2-40B4-BE49-F238E27FC236}">
                <a16:creationId xmlns:a16="http://schemas.microsoft.com/office/drawing/2014/main" id="{CF8431FA-2B84-4BA8-9249-564CFA449918}"/>
              </a:ext>
            </a:extLst>
          </p:cNvPr>
          <p:cNvSpPr>
            <a:spLocks noGrp="1" noChangeArrowheads="1"/>
          </p:cNvSpPr>
          <p:nvPr>
            <p:ph idx="1"/>
          </p:nvPr>
        </p:nvSpPr>
        <p:spPr>
          <a:xfrm>
            <a:off x="1524000" y="3425687"/>
            <a:ext cx="9144000" cy="3074504"/>
          </a:xfrm>
        </p:spPr>
        <p:txBody>
          <a:bodyPr>
            <a:normAutofit lnSpcReduction="10000"/>
          </a:bodyPr>
          <a:lstStyle/>
          <a:p>
            <a:pPr marL="0" indent="0">
              <a:buNone/>
            </a:pPr>
            <a:endParaRPr lang="en-US" altLang="en-US" dirty="0">
              <a:solidFill>
                <a:srgbClr val="262626"/>
              </a:solidFill>
            </a:endParaRPr>
          </a:p>
          <a:p>
            <a:pPr marL="0" indent="0">
              <a:buNone/>
            </a:pPr>
            <a:endParaRPr lang="en-US" altLang="en-US" dirty="0">
              <a:solidFill>
                <a:srgbClr val="262626"/>
              </a:solidFill>
            </a:endParaRPr>
          </a:p>
          <a:p>
            <a:pPr lvl="1"/>
            <a:r>
              <a:rPr lang="en-US" altLang="en-US" dirty="0"/>
              <a:t>Web pages with links</a:t>
            </a:r>
          </a:p>
          <a:p>
            <a:pPr lvl="1"/>
            <a:r>
              <a:rPr lang="en-US" altLang="en-US" dirty="0"/>
              <a:t>Road maps (e.g., Google maps)</a:t>
            </a:r>
          </a:p>
          <a:p>
            <a:pPr lvl="1"/>
            <a:r>
              <a:rPr lang="en-US" altLang="en-US" dirty="0"/>
              <a:t>Airline routes</a:t>
            </a:r>
          </a:p>
          <a:p>
            <a:pPr lvl="1"/>
            <a:r>
              <a:rPr lang="en-US" altLang="en-US" dirty="0"/>
              <a:t>Facebook friends</a:t>
            </a:r>
          </a:p>
          <a:p>
            <a:pPr lvl="1"/>
            <a:r>
              <a:rPr lang="en-US" altLang="en-US" dirty="0"/>
              <a:t>Family trees</a:t>
            </a:r>
          </a:p>
          <a:p>
            <a:pPr lvl="1"/>
            <a:r>
              <a:rPr lang="en-US" altLang="en-US" dirty="0"/>
              <a:t>Paths through a maze</a:t>
            </a:r>
          </a:p>
        </p:txBody>
      </p:sp>
      <p:pic>
        <p:nvPicPr>
          <p:cNvPr id="734212" name="Picture 4">
            <a:extLst>
              <a:ext uri="{FF2B5EF4-FFF2-40B4-BE49-F238E27FC236}">
                <a16:creationId xmlns:a16="http://schemas.microsoft.com/office/drawing/2014/main" id="{33C01B94-2278-455A-B2FE-E2498557F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618" y="3741341"/>
            <a:ext cx="262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FA7BF6-D395-43BD-9298-C9BFCFF08443}"/>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7B6171A-67D2-44E1-A018-9005D103668E}"/>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7FDD2D-0DDE-475E-AC31-738764AF3ADE}"/>
              </a:ext>
            </a:extLst>
          </p:cNvPr>
          <p:cNvSpPr txBox="1"/>
          <p:nvPr/>
        </p:nvSpPr>
        <p:spPr>
          <a:xfrm>
            <a:off x="1661370" y="1513139"/>
            <a:ext cx="9708995" cy="2228202"/>
          </a:xfrm>
          <a:prstGeom prst="rect">
            <a:avLst/>
          </a:prstGeom>
        </p:spPr>
        <p:txBody>
          <a:bodyPr vert="horz" lIns="91440" tIns="45720" rIns="91440" bIns="45720" rtlCol="0" anchor="ctr">
            <a:normAutofit fontScale="62500" lnSpcReduction="20000"/>
          </a:bodyPr>
          <a:lstStyle/>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400" dirty="0"/>
              <a:t>Traversing the graph means examining all the nodes and vertices of the graph. There are two standard methods</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b="1" dirty="0"/>
              <a:t>Breadth First Search</a:t>
            </a:r>
          </a:p>
          <a:p>
            <a:pPr indent="-228600">
              <a:lnSpc>
                <a:spcPct val="90000"/>
              </a:lnSpc>
              <a:spcAft>
                <a:spcPts val="600"/>
              </a:spcAft>
              <a:buFont typeface="Arial" panose="020B0604020202020204" pitchFamily="34" charset="0"/>
              <a:buChar char="•"/>
            </a:pPr>
            <a:endParaRPr lang="en-US" sz="2400" b="1" dirty="0"/>
          </a:p>
          <a:p>
            <a:pPr indent="-228600">
              <a:lnSpc>
                <a:spcPct val="90000"/>
              </a:lnSpc>
              <a:spcAft>
                <a:spcPts val="600"/>
              </a:spcAft>
              <a:buFont typeface="Arial" panose="020B0604020202020204" pitchFamily="34" charset="0"/>
              <a:buChar char="•"/>
            </a:pPr>
            <a:r>
              <a:rPr lang="en-US" sz="2400" b="1" dirty="0"/>
              <a:t>Depth First Search</a:t>
            </a:r>
          </a:p>
          <a:p>
            <a:pPr marL="342900" indent="-342900">
              <a:lnSpc>
                <a:spcPct val="90000"/>
              </a:lnSpc>
              <a:spcAft>
                <a:spcPts val="600"/>
              </a:spcAft>
              <a:buFont typeface="Arial" panose="020B0604020202020204" pitchFamily="34" charset="0"/>
              <a:buChar char="•"/>
            </a:pPr>
            <a:endParaRPr lang="en-US" sz="2400" b="1" dirty="0"/>
          </a:p>
          <a:p>
            <a:pPr indent="-228600">
              <a:lnSpc>
                <a:spcPct val="90000"/>
              </a:lnSpc>
              <a:spcAft>
                <a:spcPts val="600"/>
              </a:spcAft>
              <a:buFont typeface="Arial" panose="020B0604020202020204" pitchFamily="34" charset="0"/>
              <a:buChar char="•"/>
            </a:pPr>
            <a:r>
              <a:rPr lang="en-US" sz="2400" b="1" dirty="0"/>
              <a:t>Applications: Articulation point, Topological Sort, Convex hull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BADD-7858-49E8-8860-199B58E959B4}"/>
              </a:ext>
            </a:extLst>
          </p:cNvPr>
          <p:cNvSpPr>
            <a:spLocks noGrp="1"/>
          </p:cNvSpPr>
          <p:nvPr>
            <p:ph type="title"/>
          </p:nvPr>
        </p:nvSpPr>
        <p:spPr>
          <a:xfrm>
            <a:off x="0" y="7318"/>
            <a:ext cx="5857461" cy="829704"/>
          </a:xfrm>
        </p:spPr>
        <p:txBody>
          <a:bodyPr/>
          <a:lstStyle/>
          <a:p>
            <a:r>
              <a:rPr lang="en-GB" b="1" dirty="0"/>
              <a:t>Difference b/w DFS, BFS</a:t>
            </a:r>
            <a:endParaRPr lang="en-US" b="1" dirty="0"/>
          </a:p>
        </p:txBody>
      </p:sp>
      <p:pic>
        <p:nvPicPr>
          <p:cNvPr id="4" name="Picture 3">
            <a:extLst>
              <a:ext uri="{FF2B5EF4-FFF2-40B4-BE49-F238E27FC236}">
                <a16:creationId xmlns:a16="http://schemas.microsoft.com/office/drawing/2014/main" id="{8983D8F6-F00A-4F8B-94E1-C85CCF6DFF5C}"/>
              </a:ext>
            </a:extLst>
          </p:cNvPr>
          <p:cNvPicPr>
            <a:picLocks noChangeAspect="1"/>
          </p:cNvPicPr>
          <p:nvPr/>
        </p:nvPicPr>
        <p:blipFill>
          <a:blip r:embed="rId2"/>
          <a:stretch>
            <a:fillRect/>
          </a:stretch>
        </p:blipFill>
        <p:spPr>
          <a:xfrm>
            <a:off x="3954653" y="1179443"/>
            <a:ext cx="8237347" cy="5313431"/>
          </a:xfrm>
          <a:prstGeom prst="rect">
            <a:avLst/>
          </a:prstGeom>
        </p:spPr>
      </p:pic>
      <p:sp>
        <p:nvSpPr>
          <p:cNvPr id="5" name="Rectangle 3">
            <a:extLst>
              <a:ext uri="{FF2B5EF4-FFF2-40B4-BE49-F238E27FC236}">
                <a16:creationId xmlns:a16="http://schemas.microsoft.com/office/drawing/2014/main" id="{A66DE8C0-6C00-4FCB-855A-1DACA3784BC2}"/>
              </a:ext>
            </a:extLst>
          </p:cNvPr>
          <p:cNvSpPr txBox="1">
            <a:spLocks noChangeArrowheads="1"/>
          </p:cNvSpPr>
          <p:nvPr/>
        </p:nvSpPr>
        <p:spPr>
          <a:xfrm>
            <a:off x="173935" y="1724853"/>
            <a:ext cx="4212535" cy="411935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Clr>
                <a:schemeClr val="tx2"/>
              </a:buClr>
              <a:buFont typeface="Arial" panose="020B0604020202020204" pitchFamily="34" charset="0"/>
              <a:buNone/>
            </a:pPr>
            <a:r>
              <a:rPr lang="en-US" altLang="en-US" sz="2400" b="1" dirty="0"/>
              <a:t>Complexities:</a:t>
            </a:r>
            <a:r>
              <a:rPr lang="en-US" altLang="en-US" sz="2400" dirty="0"/>
              <a:t> When a vertex is removed from the queue, we examine its adjacent vertices.</a:t>
            </a:r>
          </a:p>
          <a:p>
            <a:pPr lvl="1" algn="just">
              <a:buClr>
                <a:schemeClr val="hlink"/>
              </a:buClr>
              <a:buFont typeface="Wingdings" panose="05000000000000000000" pitchFamily="2" charset="2"/>
              <a:buChar char="§"/>
            </a:pPr>
            <a:r>
              <a:rPr lang="en-US" altLang="en-US" dirty="0"/>
              <a:t>O(n) if adjacency matrix used</a:t>
            </a:r>
          </a:p>
          <a:p>
            <a:pPr lvl="1" algn="just">
              <a:buClr>
                <a:schemeClr val="hlink"/>
              </a:buClr>
              <a:buFont typeface="Wingdings" panose="05000000000000000000" pitchFamily="2" charset="2"/>
              <a:buChar char="§"/>
            </a:pPr>
            <a:r>
              <a:rPr lang="en-US" altLang="en-US" dirty="0"/>
              <a:t>O(vertex degree) if adjacency lists used</a:t>
            </a:r>
          </a:p>
          <a:p>
            <a:pPr marL="0" indent="0" algn="just">
              <a:buClr>
                <a:schemeClr val="tx2"/>
              </a:buClr>
              <a:buFont typeface="Arial" panose="020B0604020202020204" pitchFamily="34" charset="0"/>
              <a:buNone/>
            </a:pPr>
            <a:r>
              <a:rPr lang="en-US" altLang="en-US" sz="2400" b="1" dirty="0"/>
              <a:t>Total time </a:t>
            </a:r>
          </a:p>
          <a:p>
            <a:pPr lvl="1" algn="just">
              <a:buClr>
                <a:schemeClr val="hlink"/>
              </a:buClr>
              <a:buFont typeface="Wingdings" panose="05000000000000000000" pitchFamily="2" charset="2"/>
              <a:buChar char="§"/>
            </a:pPr>
            <a:r>
              <a:rPr lang="en-US" altLang="en-US" dirty="0"/>
              <a:t>O(</a:t>
            </a:r>
            <a:r>
              <a:rPr lang="en-US" altLang="en-US" dirty="0" err="1"/>
              <a:t>mn</a:t>
            </a:r>
            <a:r>
              <a:rPr lang="en-US" altLang="en-US" dirty="0"/>
              <a:t>), where m is number of vertices in the component that is searched (adjacency matrix)  = O(V</a:t>
            </a:r>
            <a:r>
              <a:rPr lang="en-US" altLang="en-US" baseline="30000" dirty="0"/>
              <a:t>2</a:t>
            </a:r>
            <a:r>
              <a:rPr lang="en-US" altLang="en-US" dirty="0"/>
              <a:t>)</a:t>
            </a:r>
          </a:p>
          <a:p>
            <a:pPr lvl="1" algn="just">
              <a:buClr>
                <a:schemeClr val="hlink"/>
              </a:buClr>
              <a:buFont typeface="Wingdings" panose="05000000000000000000" pitchFamily="2" charset="2"/>
              <a:buChar char="§"/>
            </a:pPr>
            <a:r>
              <a:rPr lang="en-US" altLang="en-US" dirty="0"/>
              <a:t>Adjacency list =O(V+E)        </a:t>
            </a:r>
          </a:p>
        </p:txBody>
      </p:sp>
      <p:sp>
        <p:nvSpPr>
          <p:cNvPr id="6" name="Rectangle 5">
            <a:extLst>
              <a:ext uri="{FF2B5EF4-FFF2-40B4-BE49-F238E27FC236}">
                <a16:creationId xmlns:a16="http://schemas.microsoft.com/office/drawing/2014/main" id="{687DEB19-4134-405F-805F-80D3C106D4A5}"/>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84B4843-2D02-4181-A5C4-D351B67CF26F}"/>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58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0CCB-7DCB-41E3-9BE1-1E2233ABA773}"/>
              </a:ext>
            </a:extLst>
          </p:cNvPr>
          <p:cNvSpPr>
            <a:spLocks noGrp="1"/>
          </p:cNvSpPr>
          <p:nvPr>
            <p:ph type="title"/>
          </p:nvPr>
        </p:nvSpPr>
        <p:spPr>
          <a:xfrm>
            <a:off x="0" y="0"/>
            <a:ext cx="10515600" cy="980661"/>
          </a:xfrm>
        </p:spPr>
        <p:txBody>
          <a:bodyPr/>
          <a:lstStyle/>
          <a:p>
            <a:r>
              <a:rPr lang="en-GB" b="1" dirty="0"/>
              <a:t>Application of DFS: Articulation point</a:t>
            </a:r>
            <a:endParaRPr lang="en-US" b="1" dirty="0"/>
          </a:p>
        </p:txBody>
      </p:sp>
      <p:pic>
        <p:nvPicPr>
          <p:cNvPr id="4" name="Picture 3">
            <a:extLst>
              <a:ext uri="{FF2B5EF4-FFF2-40B4-BE49-F238E27FC236}">
                <a16:creationId xmlns:a16="http://schemas.microsoft.com/office/drawing/2014/main" id="{03C13414-0915-4E22-A3B5-9EB43EDA96E2}"/>
              </a:ext>
            </a:extLst>
          </p:cNvPr>
          <p:cNvPicPr>
            <a:picLocks noChangeAspect="1"/>
          </p:cNvPicPr>
          <p:nvPr/>
        </p:nvPicPr>
        <p:blipFill>
          <a:blip r:embed="rId2"/>
          <a:stretch>
            <a:fillRect/>
          </a:stretch>
        </p:blipFill>
        <p:spPr>
          <a:xfrm>
            <a:off x="2106790" y="1510747"/>
            <a:ext cx="8806375" cy="4355783"/>
          </a:xfrm>
          <a:prstGeom prst="rect">
            <a:avLst/>
          </a:prstGeom>
        </p:spPr>
      </p:pic>
      <p:sp>
        <p:nvSpPr>
          <p:cNvPr id="5" name="Rectangle 4">
            <a:extLst>
              <a:ext uri="{FF2B5EF4-FFF2-40B4-BE49-F238E27FC236}">
                <a16:creationId xmlns:a16="http://schemas.microsoft.com/office/drawing/2014/main" id="{B0F214B5-137F-41D6-8AEC-02F8B8DE3045}"/>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EE5CB68-13B1-4E23-B715-389FB7F8EC8D}"/>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6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5F89-9F5F-4632-B3D7-546A4250F052}"/>
              </a:ext>
            </a:extLst>
          </p:cNvPr>
          <p:cNvSpPr>
            <a:spLocks noGrp="1"/>
          </p:cNvSpPr>
          <p:nvPr>
            <p:ph type="title"/>
          </p:nvPr>
        </p:nvSpPr>
        <p:spPr>
          <a:xfrm>
            <a:off x="0" y="285750"/>
            <a:ext cx="10515600" cy="956787"/>
          </a:xfrm>
        </p:spPr>
        <p:txBody>
          <a:bodyPr/>
          <a:lstStyle/>
          <a:p>
            <a:r>
              <a:rPr lang="en-GB" b="1" dirty="0"/>
              <a:t>Articulation point</a:t>
            </a:r>
            <a:endParaRPr lang="en-US" b="1" dirty="0"/>
          </a:p>
        </p:txBody>
      </p:sp>
      <p:pic>
        <p:nvPicPr>
          <p:cNvPr id="5" name="Picture 4" descr="A close up of text on a white background&#10;&#10;Description automatically generated">
            <a:extLst>
              <a:ext uri="{FF2B5EF4-FFF2-40B4-BE49-F238E27FC236}">
                <a16:creationId xmlns:a16="http://schemas.microsoft.com/office/drawing/2014/main" id="{FC23BE78-2969-4D62-98F8-A6A32F6C8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566" y="1833470"/>
            <a:ext cx="9748911" cy="4067743"/>
          </a:xfrm>
          <a:prstGeom prst="rect">
            <a:avLst/>
          </a:prstGeom>
        </p:spPr>
      </p:pic>
      <p:sp>
        <p:nvSpPr>
          <p:cNvPr id="4" name="Rectangle 3">
            <a:extLst>
              <a:ext uri="{FF2B5EF4-FFF2-40B4-BE49-F238E27FC236}">
                <a16:creationId xmlns:a16="http://schemas.microsoft.com/office/drawing/2014/main" id="{0A73559E-B407-4B36-B152-C3CEFA7D5816}"/>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BFABFD7-1C51-4F00-AE53-BA56645C10A2}"/>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055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A941-9EE6-476C-81C1-F540463C8AC6}"/>
              </a:ext>
            </a:extLst>
          </p:cNvPr>
          <p:cNvSpPr>
            <a:spLocks noGrp="1"/>
          </p:cNvSpPr>
          <p:nvPr>
            <p:ph type="title"/>
          </p:nvPr>
        </p:nvSpPr>
        <p:spPr>
          <a:xfrm>
            <a:off x="119270" y="112643"/>
            <a:ext cx="10515600" cy="1325563"/>
          </a:xfrm>
        </p:spPr>
        <p:txBody>
          <a:bodyPr vert="horz" lIns="91440" tIns="45720" rIns="91440" bIns="45720" rtlCol="0" anchor="ctr">
            <a:normAutofit/>
          </a:bodyPr>
          <a:lstStyle/>
          <a:p>
            <a:r>
              <a:rPr lang="en-US" b="1" kern="1200" dirty="0">
                <a:solidFill>
                  <a:schemeClr val="tx1"/>
                </a:solidFill>
                <a:latin typeface="+mj-lt"/>
                <a:ea typeface="+mj-ea"/>
                <a:cs typeface="+mj-cs"/>
              </a:rPr>
              <a:t>Bi-Connected Components</a:t>
            </a:r>
          </a:p>
        </p:txBody>
      </p:sp>
      <p:pic>
        <p:nvPicPr>
          <p:cNvPr id="4098" name="Picture 2">
            <a:extLst>
              <a:ext uri="{FF2B5EF4-FFF2-40B4-BE49-F238E27FC236}">
                <a16:creationId xmlns:a16="http://schemas.microsoft.com/office/drawing/2014/main" id="{D6FFD51F-A9C8-4B12-A45B-64077F6518C0}"/>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7813" t="18950" r="18179" b="37320"/>
          <a:stretch>
            <a:fillRect/>
          </a:stretch>
        </p:blipFill>
        <p:spPr bwMode="auto">
          <a:xfrm>
            <a:off x="5072933" y="1444895"/>
            <a:ext cx="6710288" cy="47983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 name="Picture 3">
            <a:extLst>
              <a:ext uri="{FF2B5EF4-FFF2-40B4-BE49-F238E27FC236}">
                <a16:creationId xmlns:a16="http://schemas.microsoft.com/office/drawing/2014/main" id="{AF7590E9-D49F-4383-B02B-7D663375A48E}"/>
              </a:ext>
            </a:extLst>
          </p:cNvPr>
          <p:cNvPicPr>
            <a:picLocks noChangeAspect="1"/>
          </p:cNvPicPr>
          <p:nvPr/>
        </p:nvPicPr>
        <p:blipFill>
          <a:blip r:embed="rId3"/>
          <a:stretch>
            <a:fillRect/>
          </a:stretch>
        </p:blipFill>
        <p:spPr>
          <a:xfrm>
            <a:off x="-1" y="2730701"/>
            <a:ext cx="5738191" cy="3617090"/>
          </a:xfrm>
          <a:prstGeom prst="rect">
            <a:avLst/>
          </a:prstGeom>
        </p:spPr>
      </p:pic>
      <p:sp>
        <p:nvSpPr>
          <p:cNvPr id="5" name="Rectangle 4">
            <a:extLst>
              <a:ext uri="{FF2B5EF4-FFF2-40B4-BE49-F238E27FC236}">
                <a16:creationId xmlns:a16="http://schemas.microsoft.com/office/drawing/2014/main" id="{BECA04B4-D91B-45CB-AF7E-FDA813A8F9D8}"/>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E6CDC18-A682-4948-A7AE-65911B2BE7D0}"/>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81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B8DB-60F6-4E12-9E33-0EFB31FF1FA3}"/>
              </a:ext>
            </a:extLst>
          </p:cNvPr>
          <p:cNvSpPr>
            <a:spLocks noGrp="1"/>
          </p:cNvSpPr>
          <p:nvPr>
            <p:ph type="title"/>
          </p:nvPr>
        </p:nvSpPr>
        <p:spPr>
          <a:xfrm>
            <a:off x="-1" y="108952"/>
            <a:ext cx="8574157" cy="1004232"/>
          </a:xfrm>
        </p:spPr>
        <p:txBody>
          <a:bodyPr vert="horz" lIns="91440" tIns="45720" rIns="91440" bIns="45720" rtlCol="0" anchor="ctr">
            <a:normAutofit/>
          </a:bodyPr>
          <a:lstStyle/>
          <a:p>
            <a:r>
              <a:rPr lang="en-US" b="1" kern="1200" dirty="0">
                <a:solidFill>
                  <a:schemeClr val="tx1"/>
                </a:solidFill>
                <a:latin typeface="+mj-lt"/>
                <a:ea typeface="+mj-ea"/>
                <a:cs typeface="+mj-cs"/>
              </a:rPr>
              <a:t>Algorithm for Bi-Connected graph</a:t>
            </a:r>
          </a:p>
        </p:txBody>
      </p:sp>
      <p:pic>
        <p:nvPicPr>
          <p:cNvPr id="5122" name="Picture 2">
            <a:extLst>
              <a:ext uri="{FF2B5EF4-FFF2-40B4-BE49-F238E27FC236}">
                <a16:creationId xmlns:a16="http://schemas.microsoft.com/office/drawing/2014/main" id="{44B901DE-5B12-4F1A-9EFE-59F13C3DE8AF}"/>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7813" t="69058" r="18179" b="5930"/>
          <a:stretch>
            <a:fillRect/>
          </a:stretch>
        </p:blipFill>
        <p:spPr bwMode="auto">
          <a:xfrm>
            <a:off x="240715" y="2011156"/>
            <a:ext cx="8094902" cy="43513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 name="Picture 3">
            <a:extLst>
              <a:ext uri="{FF2B5EF4-FFF2-40B4-BE49-F238E27FC236}">
                <a16:creationId xmlns:a16="http://schemas.microsoft.com/office/drawing/2014/main" id="{A563D553-1A93-4C9A-B11F-4D05B2DC08B5}"/>
              </a:ext>
            </a:extLst>
          </p:cNvPr>
          <p:cNvPicPr>
            <a:picLocks noChangeAspect="1"/>
          </p:cNvPicPr>
          <p:nvPr/>
        </p:nvPicPr>
        <p:blipFill>
          <a:blip r:embed="rId3"/>
          <a:stretch>
            <a:fillRect/>
          </a:stretch>
        </p:blipFill>
        <p:spPr>
          <a:xfrm>
            <a:off x="7650017" y="2183434"/>
            <a:ext cx="4541983" cy="2237426"/>
          </a:xfrm>
          <a:prstGeom prst="rect">
            <a:avLst/>
          </a:prstGeom>
        </p:spPr>
      </p:pic>
      <p:sp>
        <p:nvSpPr>
          <p:cNvPr id="5" name="Rectangle 4">
            <a:extLst>
              <a:ext uri="{FF2B5EF4-FFF2-40B4-BE49-F238E27FC236}">
                <a16:creationId xmlns:a16="http://schemas.microsoft.com/office/drawing/2014/main" id="{88B468B7-6348-4A45-ABE2-71E3DCB62B47}"/>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B759E5E-7ACF-4206-954A-87E0796C37B6}"/>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975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10F0-4044-41A4-A1E4-0F71FFAD9D06}"/>
              </a:ext>
            </a:extLst>
          </p:cNvPr>
          <p:cNvSpPr>
            <a:spLocks noGrp="1"/>
          </p:cNvSpPr>
          <p:nvPr>
            <p:ph type="title"/>
          </p:nvPr>
        </p:nvSpPr>
        <p:spPr>
          <a:xfrm>
            <a:off x="0" y="52386"/>
            <a:ext cx="10515600" cy="718087"/>
          </a:xfrm>
        </p:spPr>
        <p:txBody>
          <a:bodyPr/>
          <a:lstStyle/>
          <a:p>
            <a:r>
              <a:rPr lang="en-GB" b="1" dirty="0"/>
              <a:t>Finding Articulation point</a:t>
            </a:r>
            <a:endParaRPr lang="en-US" b="1" dirty="0"/>
          </a:p>
        </p:txBody>
      </p:sp>
      <p:pic>
        <p:nvPicPr>
          <p:cNvPr id="4" name="Picture 3">
            <a:extLst>
              <a:ext uri="{FF2B5EF4-FFF2-40B4-BE49-F238E27FC236}">
                <a16:creationId xmlns:a16="http://schemas.microsoft.com/office/drawing/2014/main" id="{F8705090-3634-472D-8A4E-2EB819CD3195}"/>
              </a:ext>
            </a:extLst>
          </p:cNvPr>
          <p:cNvPicPr>
            <a:picLocks noChangeAspect="1"/>
          </p:cNvPicPr>
          <p:nvPr/>
        </p:nvPicPr>
        <p:blipFill>
          <a:blip r:embed="rId2"/>
          <a:stretch>
            <a:fillRect/>
          </a:stretch>
        </p:blipFill>
        <p:spPr>
          <a:xfrm>
            <a:off x="1336431" y="872198"/>
            <a:ext cx="9678572" cy="5933416"/>
          </a:xfrm>
          <a:prstGeom prst="rect">
            <a:avLst/>
          </a:prstGeom>
        </p:spPr>
      </p:pic>
      <p:sp>
        <p:nvSpPr>
          <p:cNvPr id="5" name="Rectangle 4">
            <a:extLst>
              <a:ext uri="{FF2B5EF4-FFF2-40B4-BE49-F238E27FC236}">
                <a16:creationId xmlns:a16="http://schemas.microsoft.com/office/drawing/2014/main" id="{A98795C0-524C-43D4-AC3D-7E3F015EB5F6}"/>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1126A03-194F-43E3-9C74-D6D0FCB32F62}"/>
              </a:ext>
            </a:extLst>
          </p:cNvPr>
          <p:cNvCxnSpPr/>
          <p:nvPr/>
        </p:nvCxnSpPr>
        <p:spPr>
          <a:xfrm flipV="1">
            <a:off x="119270" y="784348"/>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910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97FD-4222-4FA4-9792-222DBC55EF22}"/>
              </a:ext>
            </a:extLst>
          </p:cNvPr>
          <p:cNvSpPr>
            <a:spLocks noGrp="1"/>
          </p:cNvSpPr>
          <p:nvPr>
            <p:ph type="title"/>
          </p:nvPr>
        </p:nvSpPr>
        <p:spPr>
          <a:xfrm>
            <a:off x="120747" y="90487"/>
            <a:ext cx="10515600" cy="549275"/>
          </a:xfrm>
        </p:spPr>
        <p:txBody>
          <a:bodyPr>
            <a:normAutofit fontScale="90000"/>
          </a:bodyPr>
          <a:lstStyle/>
          <a:p>
            <a:r>
              <a:rPr lang="en-GB" dirty="0"/>
              <a:t>Finding Articulation point using DFS</a:t>
            </a:r>
            <a:endParaRPr lang="en-US" dirty="0"/>
          </a:p>
        </p:txBody>
      </p:sp>
      <p:pic>
        <p:nvPicPr>
          <p:cNvPr id="5" name="Picture 4" descr="A close up of a map&#10;&#10;Description automatically generated">
            <a:extLst>
              <a:ext uri="{FF2B5EF4-FFF2-40B4-BE49-F238E27FC236}">
                <a16:creationId xmlns:a16="http://schemas.microsoft.com/office/drawing/2014/main" id="{4B8EF927-D206-4472-84E4-57B9FE857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5292"/>
            <a:ext cx="6668086" cy="5691017"/>
          </a:xfrm>
          <a:prstGeom prst="rect">
            <a:avLst/>
          </a:prstGeom>
        </p:spPr>
      </p:pic>
      <p:pic>
        <p:nvPicPr>
          <p:cNvPr id="4" name="Picture 3">
            <a:extLst>
              <a:ext uri="{FF2B5EF4-FFF2-40B4-BE49-F238E27FC236}">
                <a16:creationId xmlns:a16="http://schemas.microsoft.com/office/drawing/2014/main" id="{1A02D002-7F5B-4295-BF36-DBCC910D1117}"/>
              </a:ext>
            </a:extLst>
          </p:cNvPr>
          <p:cNvPicPr>
            <a:picLocks noChangeAspect="1"/>
          </p:cNvPicPr>
          <p:nvPr/>
        </p:nvPicPr>
        <p:blipFill>
          <a:blip r:embed="rId3"/>
          <a:stretch>
            <a:fillRect/>
          </a:stretch>
        </p:blipFill>
        <p:spPr>
          <a:xfrm>
            <a:off x="6615699" y="968754"/>
            <a:ext cx="5576302" cy="5889246"/>
          </a:xfrm>
          <a:prstGeom prst="rect">
            <a:avLst/>
          </a:prstGeom>
        </p:spPr>
      </p:pic>
      <p:sp>
        <p:nvSpPr>
          <p:cNvPr id="6" name="Rectangle 5">
            <a:extLst>
              <a:ext uri="{FF2B5EF4-FFF2-40B4-BE49-F238E27FC236}">
                <a16:creationId xmlns:a16="http://schemas.microsoft.com/office/drawing/2014/main" id="{92EB09EC-C9DF-424D-898C-B22027EB7517}"/>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CD417ED-FE98-4135-9126-4022D6C8DE0A}"/>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09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AD67-A796-4F6E-AA14-F50BF1591CFD}"/>
              </a:ext>
            </a:extLst>
          </p:cNvPr>
          <p:cNvSpPr>
            <a:spLocks noGrp="1"/>
          </p:cNvSpPr>
          <p:nvPr>
            <p:ph type="title"/>
          </p:nvPr>
        </p:nvSpPr>
        <p:spPr>
          <a:xfrm>
            <a:off x="0" y="13434"/>
            <a:ext cx="10515600" cy="1041644"/>
          </a:xfrm>
        </p:spPr>
        <p:txBody>
          <a:bodyPr/>
          <a:lstStyle/>
          <a:p>
            <a:r>
              <a:rPr lang="en-GB" b="1" dirty="0"/>
              <a:t>Finding Articulation point using DFS</a:t>
            </a:r>
            <a:endParaRPr lang="en-US" b="1" dirty="0"/>
          </a:p>
        </p:txBody>
      </p:sp>
      <p:pic>
        <p:nvPicPr>
          <p:cNvPr id="4" name="Picture 3">
            <a:extLst>
              <a:ext uri="{FF2B5EF4-FFF2-40B4-BE49-F238E27FC236}">
                <a16:creationId xmlns:a16="http://schemas.microsoft.com/office/drawing/2014/main" id="{17DFD9DD-13CC-428A-AABD-53E7E2E21617}"/>
              </a:ext>
            </a:extLst>
          </p:cNvPr>
          <p:cNvPicPr>
            <a:picLocks noChangeAspect="1"/>
          </p:cNvPicPr>
          <p:nvPr/>
        </p:nvPicPr>
        <p:blipFill>
          <a:blip r:embed="rId2"/>
          <a:stretch>
            <a:fillRect/>
          </a:stretch>
        </p:blipFill>
        <p:spPr>
          <a:xfrm>
            <a:off x="0" y="728869"/>
            <a:ext cx="6827126" cy="5890409"/>
          </a:xfrm>
          <a:prstGeom prst="rect">
            <a:avLst/>
          </a:prstGeom>
        </p:spPr>
      </p:pic>
      <p:pic>
        <p:nvPicPr>
          <p:cNvPr id="5" name="Picture 4">
            <a:extLst>
              <a:ext uri="{FF2B5EF4-FFF2-40B4-BE49-F238E27FC236}">
                <a16:creationId xmlns:a16="http://schemas.microsoft.com/office/drawing/2014/main" id="{FCEDEC13-3778-433E-BEF5-96E8D3620F45}"/>
              </a:ext>
            </a:extLst>
          </p:cNvPr>
          <p:cNvPicPr>
            <a:picLocks noChangeAspect="1"/>
          </p:cNvPicPr>
          <p:nvPr/>
        </p:nvPicPr>
        <p:blipFill>
          <a:blip r:embed="rId3"/>
          <a:stretch>
            <a:fillRect/>
          </a:stretch>
        </p:blipFill>
        <p:spPr>
          <a:xfrm>
            <a:off x="5645426" y="1334442"/>
            <a:ext cx="6546574" cy="3012271"/>
          </a:xfrm>
          <a:prstGeom prst="rect">
            <a:avLst/>
          </a:prstGeom>
        </p:spPr>
      </p:pic>
      <p:sp>
        <p:nvSpPr>
          <p:cNvPr id="6" name="Rectangle 5">
            <a:extLst>
              <a:ext uri="{FF2B5EF4-FFF2-40B4-BE49-F238E27FC236}">
                <a16:creationId xmlns:a16="http://schemas.microsoft.com/office/drawing/2014/main" id="{99F2D8F4-2CD5-4278-B965-6BEDEB3586DE}"/>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46D2CFA-0BBA-47DF-B2F6-11AB9B4FB75C}"/>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326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DD85-D460-4B18-9D03-B61E5B9E7481}"/>
              </a:ext>
            </a:extLst>
          </p:cNvPr>
          <p:cNvSpPr>
            <a:spLocks noGrp="1"/>
          </p:cNvSpPr>
          <p:nvPr>
            <p:ph type="title"/>
          </p:nvPr>
        </p:nvSpPr>
        <p:spPr>
          <a:xfrm>
            <a:off x="0" y="0"/>
            <a:ext cx="10515600" cy="1325563"/>
          </a:xfrm>
        </p:spPr>
        <p:txBody>
          <a:bodyPr/>
          <a:lstStyle/>
          <a:p>
            <a:r>
              <a:rPr lang="en-GB" b="1" dirty="0"/>
              <a:t>Example 1</a:t>
            </a:r>
            <a:endParaRPr lang="en-US" b="1" dirty="0"/>
          </a:p>
        </p:txBody>
      </p:sp>
      <p:pic>
        <p:nvPicPr>
          <p:cNvPr id="4" name="Picture 3">
            <a:extLst>
              <a:ext uri="{FF2B5EF4-FFF2-40B4-BE49-F238E27FC236}">
                <a16:creationId xmlns:a16="http://schemas.microsoft.com/office/drawing/2014/main" id="{3887B74C-6A7D-44B7-8CB2-80D48B6CC34C}"/>
              </a:ext>
            </a:extLst>
          </p:cNvPr>
          <p:cNvPicPr>
            <a:picLocks noChangeAspect="1"/>
          </p:cNvPicPr>
          <p:nvPr/>
        </p:nvPicPr>
        <p:blipFill>
          <a:blip r:embed="rId2"/>
          <a:stretch>
            <a:fillRect/>
          </a:stretch>
        </p:blipFill>
        <p:spPr>
          <a:xfrm>
            <a:off x="1770184" y="901148"/>
            <a:ext cx="10421816" cy="5956852"/>
          </a:xfrm>
          <a:prstGeom prst="rect">
            <a:avLst/>
          </a:prstGeom>
        </p:spPr>
      </p:pic>
      <p:sp>
        <p:nvSpPr>
          <p:cNvPr id="5" name="Rectangle 4">
            <a:extLst>
              <a:ext uri="{FF2B5EF4-FFF2-40B4-BE49-F238E27FC236}">
                <a16:creationId xmlns:a16="http://schemas.microsoft.com/office/drawing/2014/main" id="{D559640B-427F-4676-A849-E4F2396AAAFC}"/>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A4EDA72-BA0D-406F-B655-3729C2F30837}"/>
              </a:ext>
            </a:extLst>
          </p:cNvPr>
          <p:cNvCxnSpPr/>
          <p:nvPr/>
        </p:nvCxnSpPr>
        <p:spPr>
          <a:xfrm flipV="1">
            <a:off x="106017" y="914400"/>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956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E11B-D9D3-4FF2-8398-4BD64255711C}"/>
              </a:ext>
            </a:extLst>
          </p:cNvPr>
          <p:cNvSpPr>
            <a:spLocks noGrp="1"/>
          </p:cNvSpPr>
          <p:nvPr>
            <p:ph type="title"/>
          </p:nvPr>
        </p:nvSpPr>
        <p:spPr>
          <a:xfrm>
            <a:off x="0" y="33755"/>
            <a:ext cx="4557713" cy="894933"/>
          </a:xfrm>
        </p:spPr>
        <p:txBody>
          <a:bodyPr/>
          <a:lstStyle/>
          <a:p>
            <a:r>
              <a:rPr lang="en-GB" b="1" dirty="0"/>
              <a:t>Example 1</a:t>
            </a:r>
            <a:endParaRPr lang="en-US" b="1" dirty="0"/>
          </a:p>
        </p:txBody>
      </p:sp>
      <p:pic>
        <p:nvPicPr>
          <p:cNvPr id="5" name="Picture 4" descr="A screenshot of text&#10;&#10;Description automatically generated">
            <a:extLst>
              <a:ext uri="{FF2B5EF4-FFF2-40B4-BE49-F238E27FC236}">
                <a16:creationId xmlns:a16="http://schemas.microsoft.com/office/drawing/2014/main" id="{6D636AB0-8D7A-416B-A112-7DAB4F7F8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6098"/>
            <a:ext cx="7010400" cy="5391902"/>
          </a:xfrm>
          <a:prstGeom prst="rect">
            <a:avLst/>
          </a:prstGeom>
        </p:spPr>
      </p:pic>
      <p:pic>
        <p:nvPicPr>
          <p:cNvPr id="4" name="Picture 3">
            <a:extLst>
              <a:ext uri="{FF2B5EF4-FFF2-40B4-BE49-F238E27FC236}">
                <a16:creationId xmlns:a16="http://schemas.microsoft.com/office/drawing/2014/main" id="{3E3D163D-93AE-47FB-A97E-49DD1A2DEDB6}"/>
              </a:ext>
            </a:extLst>
          </p:cNvPr>
          <p:cNvPicPr>
            <a:picLocks noChangeAspect="1"/>
          </p:cNvPicPr>
          <p:nvPr/>
        </p:nvPicPr>
        <p:blipFill>
          <a:blip r:embed="rId3"/>
          <a:stretch>
            <a:fillRect/>
          </a:stretch>
        </p:blipFill>
        <p:spPr>
          <a:xfrm>
            <a:off x="7010401" y="1252539"/>
            <a:ext cx="5181598" cy="4352921"/>
          </a:xfrm>
          <a:prstGeom prst="rect">
            <a:avLst/>
          </a:prstGeom>
        </p:spPr>
      </p:pic>
      <p:sp>
        <p:nvSpPr>
          <p:cNvPr id="6" name="Rectangle 5">
            <a:extLst>
              <a:ext uri="{FF2B5EF4-FFF2-40B4-BE49-F238E27FC236}">
                <a16:creationId xmlns:a16="http://schemas.microsoft.com/office/drawing/2014/main" id="{90DD7F18-CF77-44A6-8512-2E31AFE5F86F}"/>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1B49C2-5C35-40C3-8332-55CB6FAA6175}"/>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215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a:extLst>
              <a:ext uri="{FF2B5EF4-FFF2-40B4-BE49-F238E27FC236}">
                <a16:creationId xmlns:a16="http://schemas.microsoft.com/office/drawing/2014/main" id="{CE0118E9-085C-4A51-99A2-FD3A3B34EAFD}"/>
              </a:ext>
            </a:extLst>
          </p:cNvPr>
          <p:cNvSpPr>
            <a:spLocks noGrp="1" noChangeArrowheads="1"/>
          </p:cNvSpPr>
          <p:nvPr>
            <p:ph type="title"/>
          </p:nvPr>
        </p:nvSpPr>
        <p:spPr>
          <a:xfrm>
            <a:off x="838200" y="140497"/>
            <a:ext cx="10515600" cy="1325563"/>
          </a:xfrm>
        </p:spPr>
        <p:txBody>
          <a:bodyPr/>
          <a:lstStyle/>
          <a:p>
            <a:r>
              <a:rPr lang="en-US" altLang="en-US" b="1" dirty="0"/>
              <a:t>Paths</a:t>
            </a:r>
          </a:p>
        </p:txBody>
      </p:sp>
      <p:sp>
        <p:nvSpPr>
          <p:cNvPr id="730115" name="Rectangle 3">
            <a:extLst>
              <a:ext uri="{FF2B5EF4-FFF2-40B4-BE49-F238E27FC236}">
                <a16:creationId xmlns:a16="http://schemas.microsoft.com/office/drawing/2014/main" id="{41C37470-0EDA-4CC1-822A-7E8B32BB34AC}"/>
              </a:ext>
            </a:extLst>
          </p:cNvPr>
          <p:cNvSpPr>
            <a:spLocks noGrp="1" noChangeArrowheads="1"/>
          </p:cNvSpPr>
          <p:nvPr>
            <p:ph idx="1"/>
          </p:nvPr>
        </p:nvSpPr>
        <p:spPr>
          <a:xfrm>
            <a:off x="1524000" y="1295400"/>
            <a:ext cx="9144000" cy="5562600"/>
          </a:xfrm>
        </p:spPr>
        <p:txBody>
          <a:bodyPr/>
          <a:lstStyle/>
          <a:p>
            <a:r>
              <a:rPr lang="en-US" altLang="en-US" b="1" dirty="0"/>
              <a:t>path</a:t>
            </a:r>
            <a:r>
              <a:rPr lang="en-US" altLang="en-US" dirty="0"/>
              <a:t>: A path from vertex </a:t>
            </a:r>
            <a:r>
              <a:rPr lang="en-US" altLang="en-US" i="1" dirty="0"/>
              <a:t>a</a:t>
            </a:r>
            <a:r>
              <a:rPr lang="en-US" altLang="en-US" dirty="0"/>
              <a:t> to </a:t>
            </a:r>
            <a:r>
              <a:rPr lang="en-US" altLang="en-US" i="1" dirty="0"/>
              <a:t>b</a:t>
            </a:r>
            <a:r>
              <a:rPr lang="en-US" altLang="en-US" dirty="0"/>
              <a:t> is a sequence of edges that can be followed starting from </a:t>
            </a:r>
            <a:r>
              <a:rPr lang="en-US" altLang="en-US" i="1" dirty="0"/>
              <a:t>a</a:t>
            </a:r>
            <a:r>
              <a:rPr lang="en-US" altLang="en-US" dirty="0"/>
              <a:t> to reach </a:t>
            </a:r>
            <a:r>
              <a:rPr lang="en-US" altLang="en-US" i="1" dirty="0"/>
              <a:t>b</a:t>
            </a:r>
            <a:r>
              <a:rPr lang="en-US" altLang="en-US" dirty="0"/>
              <a:t>.</a:t>
            </a:r>
          </a:p>
          <a:p>
            <a:pPr lvl="1"/>
            <a:r>
              <a:rPr lang="en-US" altLang="en-US" dirty="0"/>
              <a:t>can be represented as vertices visited, or edges taken</a:t>
            </a:r>
          </a:p>
          <a:p>
            <a:pPr lvl="1"/>
            <a:r>
              <a:rPr lang="en-US" altLang="en-US" dirty="0"/>
              <a:t>example, one path from </a:t>
            </a:r>
            <a:r>
              <a:rPr lang="en-US" altLang="en-US" i="1" dirty="0"/>
              <a:t>V</a:t>
            </a:r>
            <a:r>
              <a:rPr lang="en-US" altLang="en-US" dirty="0"/>
              <a:t> to </a:t>
            </a:r>
            <a:r>
              <a:rPr lang="en-US" altLang="en-US" i="1" dirty="0"/>
              <a:t>Z</a:t>
            </a:r>
            <a:r>
              <a:rPr lang="en-US" altLang="en-US" dirty="0"/>
              <a:t>: {b, h} or {V, X, Z}</a:t>
            </a:r>
          </a:p>
          <a:p>
            <a:pPr lvl="1"/>
            <a:r>
              <a:rPr lang="en-US" altLang="en-US" dirty="0"/>
              <a:t>What are two paths from U to Y?</a:t>
            </a:r>
          </a:p>
          <a:p>
            <a:pPr lvl="1"/>
            <a:endParaRPr lang="en-US" altLang="en-US" dirty="0"/>
          </a:p>
          <a:p>
            <a:r>
              <a:rPr lang="en-US" altLang="en-US" b="1" dirty="0"/>
              <a:t>path length</a:t>
            </a:r>
            <a:r>
              <a:rPr lang="en-US" altLang="en-US" dirty="0"/>
              <a:t>: Number of vertices</a:t>
            </a:r>
            <a:br>
              <a:rPr lang="en-US" altLang="en-US" dirty="0"/>
            </a:br>
            <a:r>
              <a:rPr lang="en-US" altLang="en-US" dirty="0"/>
              <a:t>or edges contained in the path.</a:t>
            </a:r>
          </a:p>
          <a:p>
            <a:pPr lvl="1"/>
            <a:endParaRPr lang="en-US" altLang="en-US" dirty="0"/>
          </a:p>
          <a:p>
            <a:r>
              <a:rPr lang="en-US" altLang="en-US" b="1" dirty="0"/>
              <a:t>neighbor</a:t>
            </a:r>
            <a:r>
              <a:rPr lang="en-US" altLang="en-US" i="1" dirty="0"/>
              <a:t> </a:t>
            </a:r>
            <a:r>
              <a:rPr lang="en-US" altLang="en-US" dirty="0"/>
              <a:t>or </a:t>
            </a:r>
            <a:r>
              <a:rPr lang="en-US" altLang="en-US" b="1" dirty="0"/>
              <a:t>adjacent</a:t>
            </a:r>
            <a:r>
              <a:rPr lang="en-US" altLang="en-US" i="1" dirty="0"/>
              <a:t>: </a:t>
            </a:r>
            <a:r>
              <a:rPr lang="en-US" altLang="en-US" dirty="0"/>
              <a:t>Two vertices</a:t>
            </a:r>
            <a:br>
              <a:rPr lang="en-US" altLang="en-US" dirty="0"/>
            </a:br>
            <a:r>
              <a:rPr lang="en-US" altLang="en-US" dirty="0"/>
              <a:t>connected directly by an edge.</a:t>
            </a:r>
          </a:p>
          <a:p>
            <a:pPr lvl="1"/>
            <a:r>
              <a:rPr lang="en-US" altLang="en-US" dirty="0"/>
              <a:t>example: V and X</a:t>
            </a:r>
            <a:endParaRPr lang="en-US" altLang="en-US" sz="1200" dirty="0"/>
          </a:p>
        </p:txBody>
      </p:sp>
      <p:sp>
        <p:nvSpPr>
          <p:cNvPr id="730117" name="Freeform 5">
            <a:extLst>
              <a:ext uri="{FF2B5EF4-FFF2-40B4-BE49-F238E27FC236}">
                <a16:creationId xmlns:a16="http://schemas.microsoft.com/office/drawing/2014/main" id="{CE3D6125-156B-48E2-92F4-C959EFBB8CEA}"/>
              </a:ext>
            </a:extLst>
          </p:cNvPr>
          <p:cNvSpPr>
            <a:spLocks/>
          </p:cNvSpPr>
          <p:nvPr/>
        </p:nvSpPr>
        <p:spPr bwMode="auto">
          <a:xfrm>
            <a:off x="7789863" y="3635375"/>
            <a:ext cx="1395412" cy="1836738"/>
          </a:xfrm>
          <a:custGeom>
            <a:avLst/>
            <a:gdLst>
              <a:gd name="T0" fmla="*/ 468 w 989"/>
              <a:gd name="T1" fmla="*/ 0 h 1354"/>
              <a:gd name="T2" fmla="*/ 516 w 989"/>
              <a:gd name="T3" fmla="*/ 852 h 1354"/>
              <a:gd name="T4" fmla="*/ 930 w 989"/>
              <a:gd name="T5" fmla="*/ 1296 h 1354"/>
              <a:gd name="T6" fmla="*/ 870 w 989"/>
              <a:gd name="T7" fmla="*/ 504 h 1354"/>
              <a:gd name="T8" fmla="*/ 438 w 989"/>
              <a:gd name="T9" fmla="*/ 804 h 1354"/>
              <a:gd name="T10" fmla="*/ 0 w 989"/>
              <a:gd name="T11" fmla="*/ 480 h 1354"/>
              <a:gd name="T12" fmla="*/ 0 60000 65536"/>
              <a:gd name="T13" fmla="*/ 0 60000 65536"/>
              <a:gd name="T14" fmla="*/ 0 60000 65536"/>
              <a:gd name="T15" fmla="*/ 0 60000 65536"/>
              <a:gd name="T16" fmla="*/ 0 60000 65536"/>
              <a:gd name="T17" fmla="*/ 0 60000 65536"/>
              <a:gd name="T18" fmla="*/ 0 w 989"/>
              <a:gd name="T19" fmla="*/ 0 h 1354"/>
              <a:gd name="T20" fmla="*/ 989 w 989"/>
              <a:gd name="T21" fmla="*/ 1354 h 1354"/>
            </a:gdLst>
            <a:ahLst/>
            <a:cxnLst>
              <a:cxn ang="T12">
                <a:pos x="T0" y="T1"/>
              </a:cxn>
              <a:cxn ang="T13">
                <a:pos x="T2" y="T3"/>
              </a:cxn>
              <a:cxn ang="T14">
                <a:pos x="T4" y="T5"/>
              </a:cxn>
              <a:cxn ang="T15">
                <a:pos x="T6" y="T7"/>
              </a:cxn>
              <a:cxn ang="T16">
                <a:pos x="T8" y="T9"/>
              </a:cxn>
              <a:cxn ang="T17">
                <a:pos x="T10" y="T11"/>
              </a:cxn>
            </a:cxnLst>
            <a:rect l="T18" t="T19" r="T20" b="T21"/>
            <a:pathLst>
              <a:path w="989" h="1354">
                <a:moveTo>
                  <a:pt x="468" y="0"/>
                </a:moveTo>
                <a:cubicBezTo>
                  <a:pt x="475" y="142"/>
                  <a:pt x="439" y="636"/>
                  <a:pt x="516" y="852"/>
                </a:cubicBezTo>
                <a:cubicBezTo>
                  <a:pt x="593" y="1068"/>
                  <a:pt x="871" y="1354"/>
                  <a:pt x="930" y="1296"/>
                </a:cubicBezTo>
                <a:cubicBezTo>
                  <a:pt x="989" y="1238"/>
                  <a:pt x="952" y="586"/>
                  <a:pt x="870" y="504"/>
                </a:cubicBezTo>
                <a:cubicBezTo>
                  <a:pt x="788" y="422"/>
                  <a:pt x="583" y="808"/>
                  <a:pt x="438" y="804"/>
                </a:cubicBezTo>
                <a:cubicBezTo>
                  <a:pt x="293" y="800"/>
                  <a:pt x="91" y="547"/>
                  <a:pt x="0" y="480"/>
                </a:cubicBezTo>
              </a:path>
            </a:pathLst>
          </a:custGeom>
          <a:noFill/>
          <a:ln w="57150">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sz="2000">
              <a:latin typeface="Calibri" panose="020F0502020204030204" pitchFamily="34" charset="0"/>
              <a:ea typeface="ＭＳ Ｐゴシック" panose="020B0600070205080204" pitchFamily="34" charset="-128"/>
            </a:endParaRPr>
          </a:p>
        </p:txBody>
      </p:sp>
      <p:sp>
        <p:nvSpPr>
          <p:cNvPr id="730119" name="Freeform 7">
            <a:extLst>
              <a:ext uri="{FF2B5EF4-FFF2-40B4-BE49-F238E27FC236}">
                <a16:creationId xmlns:a16="http://schemas.microsoft.com/office/drawing/2014/main" id="{A5E50623-3BD3-4652-ACDB-F5C305B2F261}"/>
              </a:ext>
            </a:extLst>
          </p:cNvPr>
          <p:cNvSpPr>
            <a:spLocks/>
          </p:cNvSpPr>
          <p:nvPr/>
        </p:nvSpPr>
        <p:spPr bwMode="auto">
          <a:xfrm>
            <a:off x="8620125" y="3481388"/>
            <a:ext cx="1455738" cy="628650"/>
          </a:xfrm>
          <a:custGeom>
            <a:avLst/>
            <a:gdLst>
              <a:gd name="T0" fmla="*/ 0 w 1032"/>
              <a:gd name="T1" fmla="*/ 0 h 464"/>
              <a:gd name="T2" fmla="*/ 462 w 1032"/>
              <a:gd name="T3" fmla="*/ 396 h 464"/>
              <a:gd name="T4" fmla="*/ 1032 w 1032"/>
              <a:gd name="T5" fmla="*/ 408 h 464"/>
              <a:gd name="T6" fmla="*/ 0 60000 65536"/>
              <a:gd name="T7" fmla="*/ 0 60000 65536"/>
              <a:gd name="T8" fmla="*/ 0 60000 65536"/>
              <a:gd name="T9" fmla="*/ 0 w 1032"/>
              <a:gd name="T10" fmla="*/ 0 h 464"/>
              <a:gd name="T11" fmla="*/ 1032 w 1032"/>
              <a:gd name="T12" fmla="*/ 464 h 464"/>
            </a:gdLst>
            <a:ahLst/>
            <a:cxnLst>
              <a:cxn ang="T6">
                <a:pos x="T0" y="T1"/>
              </a:cxn>
              <a:cxn ang="T7">
                <a:pos x="T2" y="T3"/>
              </a:cxn>
              <a:cxn ang="T8">
                <a:pos x="T4" y="T5"/>
              </a:cxn>
            </a:cxnLst>
            <a:rect l="T9" t="T10" r="T11" b="T12"/>
            <a:pathLst>
              <a:path w="1032" h="464">
                <a:moveTo>
                  <a:pt x="0" y="0"/>
                </a:moveTo>
                <a:cubicBezTo>
                  <a:pt x="77" y="66"/>
                  <a:pt x="290" y="328"/>
                  <a:pt x="462" y="396"/>
                </a:cubicBezTo>
                <a:cubicBezTo>
                  <a:pt x="634" y="464"/>
                  <a:pt x="913" y="406"/>
                  <a:pt x="1032" y="408"/>
                </a:cubicBezTo>
              </a:path>
            </a:pathLst>
          </a:custGeom>
          <a:noFill/>
          <a:ln w="5715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sz="2000">
              <a:latin typeface="Calibri" panose="020F0502020204030204" pitchFamily="34" charset="0"/>
              <a:ea typeface="ＭＳ Ｐゴシック" panose="020B0600070205080204" pitchFamily="34" charset="-128"/>
            </a:endParaRPr>
          </a:p>
        </p:txBody>
      </p:sp>
      <p:grpSp>
        <p:nvGrpSpPr>
          <p:cNvPr id="730144" name="Group 32">
            <a:extLst>
              <a:ext uri="{FF2B5EF4-FFF2-40B4-BE49-F238E27FC236}">
                <a16:creationId xmlns:a16="http://schemas.microsoft.com/office/drawing/2014/main" id="{2B39A5AE-46E5-4410-82FC-60349B6C8A3E}"/>
              </a:ext>
            </a:extLst>
          </p:cNvPr>
          <p:cNvGrpSpPr>
            <a:grpSpLocks/>
          </p:cNvGrpSpPr>
          <p:nvPr/>
        </p:nvGrpSpPr>
        <p:grpSpPr bwMode="auto">
          <a:xfrm>
            <a:off x="7375526" y="3171826"/>
            <a:ext cx="3114675" cy="2733675"/>
            <a:chOff x="3654" y="2022"/>
            <a:chExt cx="1962" cy="1722"/>
          </a:xfrm>
        </p:grpSpPr>
        <p:sp>
          <p:nvSpPr>
            <p:cNvPr id="730118" name="Text Box 6">
              <a:extLst>
                <a:ext uri="{FF2B5EF4-FFF2-40B4-BE49-F238E27FC236}">
                  <a16:creationId xmlns:a16="http://schemas.microsoft.com/office/drawing/2014/main" id="{A00A9448-61D0-48B9-BEE9-0922E216F195}"/>
                </a:ext>
              </a:extLst>
            </p:cNvPr>
            <p:cNvSpPr txBox="1">
              <a:spLocks noChangeArrowheads="1"/>
            </p:cNvSpPr>
            <p:nvPr/>
          </p:nvSpPr>
          <p:spPr bwMode="auto">
            <a:xfrm>
              <a:off x="4720" y="2268"/>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000" baseline="-25000">
                <a:solidFill>
                  <a:schemeClr val="tx2"/>
                </a:solidFill>
                <a:latin typeface="Calibri" panose="020F0502020204030204" pitchFamily="34" charset="0"/>
                <a:ea typeface="ＭＳ Ｐゴシック" panose="020B0600070205080204" pitchFamily="34" charset="-128"/>
              </a:endParaRPr>
            </a:p>
          </p:txBody>
        </p:sp>
        <p:sp>
          <p:nvSpPr>
            <p:cNvPr id="730120" name="Oval 8">
              <a:extLst>
                <a:ext uri="{FF2B5EF4-FFF2-40B4-BE49-F238E27FC236}">
                  <a16:creationId xmlns:a16="http://schemas.microsoft.com/office/drawing/2014/main" id="{1185E6A1-9630-4CBA-BB93-F740CEE75F7E}"/>
                </a:ext>
              </a:extLst>
            </p:cNvPr>
            <p:cNvSpPr>
              <a:spLocks noChangeArrowheads="1"/>
            </p:cNvSpPr>
            <p:nvPr/>
          </p:nvSpPr>
          <p:spPr bwMode="auto">
            <a:xfrm>
              <a:off x="4678" y="2514"/>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X</a:t>
              </a:r>
            </a:p>
          </p:txBody>
        </p:sp>
        <p:sp>
          <p:nvSpPr>
            <p:cNvPr id="730121" name="Oval 9">
              <a:extLst>
                <a:ext uri="{FF2B5EF4-FFF2-40B4-BE49-F238E27FC236}">
                  <a16:creationId xmlns:a16="http://schemas.microsoft.com/office/drawing/2014/main" id="{638952EC-1C09-44E2-AE6E-DAFE177750DC}"/>
                </a:ext>
              </a:extLst>
            </p:cNvPr>
            <p:cNvSpPr>
              <a:spLocks noChangeArrowheads="1"/>
            </p:cNvSpPr>
            <p:nvPr/>
          </p:nvSpPr>
          <p:spPr bwMode="auto">
            <a:xfrm>
              <a:off x="3654" y="2514"/>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U</a:t>
              </a:r>
            </a:p>
          </p:txBody>
        </p:sp>
        <p:sp>
          <p:nvSpPr>
            <p:cNvPr id="730122" name="Oval 10">
              <a:extLst>
                <a:ext uri="{FF2B5EF4-FFF2-40B4-BE49-F238E27FC236}">
                  <a16:creationId xmlns:a16="http://schemas.microsoft.com/office/drawing/2014/main" id="{E5378147-5E25-4142-9120-C15C7274E7DD}"/>
                </a:ext>
              </a:extLst>
            </p:cNvPr>
            <p:cNvSpPr>
              <a:spLocks noChangeArrowheads="1"/>
            </p:cNvSpPr>
            <p:nvPr/>
          </p:nvSpPr>
          <p:spPr bwMode="auto">
            <a:xfrm>
              <a:off x="4166" y="2022"/>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V</a:t>
              </a:r>
            </a:p>
          </p:txBody>
        </p:sp>
        <p:sp>
          <p:nvSpPr>
            <p:cNvPr id="730123" name="Oval 11">
              <a:extLst>
                <a:ext uri="{FF2B5EF4-FFF2-40B4-BE49-F238E27FC236}">
                  <a16:creationId xmlns:a16="http://schemas.microsoft.com/office/drawing/2014/main" id="{ADFD5A6B-3C31-4F78-81F4-12F5F22DBC26}"/>
                </a:ext>
              </a:extLst>
            </p:cNvPr>
            <p:cNvSpPr>
              <a:spLocks noChangeArrowheads="1"/>
            </p:cNvSpPr>
            <p:nvPr/>
          </p:nvSpPr>
          <p:spPr bwMode="auto">
            <a:xfrm>
              <a:off x="4166" y="3006"/>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W</a:t>
              </a:r>
            </a:p>
          </p:txBody>
        </p:sp>
        <p:sp>
          <p:nvSpPr>
            <p:cNvPr id="730124" name="Oval 12">
              <a:extLst>
                <a:ext uri="{FF2B5EF4-FFF2-40B4-BE49-F238E27FC236}">
                  <a16:creationId xmlns:a16="http://schemas.microsoft.com/office/drawing/2014/main" id="{22334B06-6050-4FD9-96AA-AE6A481B5452}"/>
                </a:ext>
              </a:extLst>
            </p:cNvPr>
            <p:cNvSpPr>
              <a:spLocks noChangeArrowheads="1"/>
            </p:cNvSpPr>
            <p:nvPr/>
          </p:nvSpPr>
          <p:spPr bwMode="auto">
            <a:xfrm>
              <a:off x="5360" y="2514"/>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Z</a:t>
              </a:r>
            </a:p>
          </p:txBody>
        </p:sp>
        <p:cxnSp>
          <p:nvCxnSpPr>
            <p:cNvPr id="730125" name="AutoShape 13">
              <a:extLst>
                <a:ext uri="{FF2B5EF4-FFF2-40B4-BE49-F238E27FC236}">
                  <a16:creationId xmlns:a16="http://schemas.microsoft.com/office/drawing/2014/main" id="{E057E23B-8E52-4CF6-AAA0-A04B9C99EF2B}"/>
                </a:ext>
              </a:extLst>
            </p:cNvPr>
            <p:cNvCxnSpPr>
              <a:cxnSpLocks noChangeShapeType="1"/>
              <a:stCxn id="730122" idx="3"/>
              <a:endCxn id="730121" idx="7"/>
            </p:cNvCxnSpPr>
            <p:nvPr/>
          </p:nvCxnSpPr>
          <p:spPr bwMode="auto">
            <a:xfrm flipH="1">
              <a:off x="3873" y="2237"/>
              <a:ext cx="330"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26" name="AutoShape 14">
              <a:extLst>
                <a:ext uri="{FF2B5EF4-FFF2-40B4-BE49-F238E27FC236}">
                  <a16:creationId xmlns:a16="http://schemas.microsoft.com/office/drawing/2014/main" id="{B68BBDA0-D9C0-4B6E-9A38-8AB90863BF27}"/>
                </a:ext>
              </a:extLst>
            </p:cNvPr>
            <p:cNvCxnSpPr>
              <a:cxnSpLocks noChangeShapeType="1"/>
              <a:stCxn id="730123" idx="1"/>
              <a:endCxn id="730121" idx="5"/>
            </p:cNvCxnSpPr>
            <p:nvPr/>
          </p:nvCxnSpPr>
          <p:spPr bwMode="auto">
            <a:xfrm flipH="1" flipV="1">
              <a:off x="3873" y="2729"/>
              <a:ext cx="330"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27" name="AutoShape 15">
              <a:extLst>
                <a:ext uri="{FF2B5EF4-FFF2-40B4-BE49-F238E27FC236}">
                  <a16:creationId xmlns:a16="http://schemas.microsoft.com/office/drawing/2014/main" id="{753EDB5C-10D8-4C9E-A4DD-3DA913EEB61B}"/>
                </a:ext>
              </a:extLst>
            </p:cNvPr>
            <p:cNvCxnSpPr>
              <a:cxnSpLocks noChangeShapeType="1"/>
              <a:stCxn id="730123" idx="7"/>
              <a:endCxn id="730120" idx="3"/>
            </p:cNvCxnSpPr>
            <p:nvPr/>
          </p:nvCxnSpPr>
          <p:spPr bwMode="auto">
            <a:xfrm flipV="1">
              <a:off x="4384" y="2729"/>
              <a:ext cx="331"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28" name="AutoShape 16">
              <a:extLst>
                <a:ext uri="{FF2B5EF4-FFF2-40B4-BE49-F238E27FC236}">
                  <a16:creationId xmlns:a16="http://schemas.microsoft.com/office/drawing/2014/main" id="{04546A17-6606-4A61-B1AA-1A8B56C45806}"/>
                </a:ext>
              </a:extLst>
            </p:cNvPr>
            <p:cNvCxnSpPr>
              <a:cxnSpLocks noChangeShapeType="1"/>
              <a:stCxn id="730120" idx="6"/>
              <a:endCxn id="730124" idx="2"/>
            </p:cNvCxnSpPr>
            <p:nvPr/>
          </p:nvCxnSpPr>
          <p:spPr bwMode="auto">
            <a:xfrm>
              <a:off x="4939" y="2637"/>
              <a:ext cx="416" cy="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29" name="AutoShape 17">
              <a:extLst>
                <a:ext uri="{FF2B5EF4-FFF2-40B4-BE49-F238E27FC236}">
                  <a16:creationId xmlns:a16="http://schemas.microsoft.com/office/drawing/2014/main" id="{A42C8162-B869-4229-9E66-A6A553AF6545}"/>
                </a:ext>
              </a:extLst>
            </p:cNvPr>
            <p:cNvCxnSpPr>
              <a:cxnSpLocks noChangeShapeType="1"/>
              <a:stCxn id="730122" idx="5"/>
              <a:endCxn id="730120" idx="1"/>
            </p:cNvCxnSpPr>
            <p:nvPr/>
          </p:nvCxnSpPr>
          <p:spPr bwMode="auto">
            <a:xfrm>
              <a:off x="4384" y="2237"/>
              <a:ext cx="331"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30" name="AutoShape 18">
              <a:extLst>
                <a:ext uri="{FF2B5EF4-FFF2-40B4-BE49-F238E27FC236}">
                  <a16:creationId xmlns:a16="http://schemas.microsoft.com/office/drawing/2014/main" id="{CD160FC1-7655-4AD7-801F-6A741BCF95AA}"/>
                </a:ext>
              </a:extLst>
            </p:cNvPr>
            <p:cNvCxnSpPr>
              <a:cxnSpLocks noChangeShapeType="1"/>
              <a:stCxn id="730122" idx="4"/>
              <a:endCxn id="730123" idx="0"/>
            </p:cNvCxnSpPr>
            <p:nvPr/>
          </p:nvCxnSpPr>
          <p:spPr bwMode="auto">
            <a:xfrm>
              <a:off x="4294" y="2273"/>
              <a:ext cx="0" cy="72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0131" name="Oval 19">
              <a:extLst>
                <a:ext uri="{FF2B5EF4-FFF2-40B4-BE49-F238E27FC236}">
                  <a16:creationId xmlns:a16="http://schemas.microsoft.com/office/drawing/2014/main" id="{806AA5FD-6A1A-44DC-98D6-D62E33BF6355}"/>
                </a:ext>
              </a:extLst>
            </p:cNvPr>
            <p:cNvSpPr>
              <a:spLocks noChangeArrowheads="1"/>
            </p:cNvSpPr>
            <p:nvPr/>
          </p:nvSpPr>
          <p:spPr bwMode="auto">
            <a:xfrm>
              <a:off x="4683" y="3498"/>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Y</a:t>
              </a:r>
            </a:p>
          </p:txBody>
        </p:sp>
        <p:cxnSp>
          <p:nvCxnSpPr>
            <p:cNvPr id="730132" name="AutoShape 20">
              <a:extLst>
                <a:ext uri="{FF2B5EF4-FFF2-40B4-BE49-F238E27FC236}">
                  <a16:creationId xmlns:a16="http://schemas.microsoft.com/office/drawing/2014/main" id="{5E7E52A6-26C4-434A-B0C7-2AF2F4C4667C}"/>
                </a:ext>
              </a:extLst>
            </p:cNvPr>
            <p:cNvCxnSpPr>
              <a:cxnSpLocks noChangeShapeType="1"/>
              <a:stCxn id="730123" idx="5"/>
              <a:endCxn id="730131" idx="1"/>
            </p:cNvCxnSpPr>
            <p:nvPr/>
          </p:nvCxnSpPr>
          <p:spPr bwMode="auto">
            <a:xfrm>
              <a:off x="4384" y="3221"/>
              <a:ext cx="336"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33" name="AutoShape 21">
              <a:extLst>
                <a:ext uri="{FF2B5EF4-FFF2-40B4-BE49-F238E27FC236}">
                  <a16:creationId xmlns:a16="http://schemas.microsoft.com/office/drawing/2014/main" id="{C3554D6F-067F-437B-BB3F-955EF293D7F2}"/>
                </a:ext>
              </a:extLst>
            </p:cNvPr>
            <p:cNvCxnSpPr>
              <a:cxnSpLocks noChangeShapeType="1"/>
              <a:stCxn id="730120" idx="4"/>
              <a:endCxn id="730131" idx="0"/>
            </p:cNvCxnSpPr>
            <p:nvPr/>
          </p:nvCxnSpPr>
          <p:spPr bwMode="auto">
            <a:xfrm>
              <a:off x="4806" y="2765"/>
              <a:ext cx="5" cy="72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0134" name="Text Box 22">
              <a:extLst>
                <a:ext uri="{FF2B5EF4-FFF2-40B4-BE49-F238E27FC236}">
                  <a16:creationId xmlns:a16="http://schemas.microsoft.com/office/drawing/2014/main" id="{9E2BA9BA-1B49-4A2F-BD20-D96941C6BED3}"/>
                </a:ext>
              </a:extLst>
            </p:cNvPr>
            <p:cNvSpPr txBox="1">
              <a:spLocks noChangeArrowheads="1"/>
            </p:cNvSpPr>
            <p:nvPr/>
          </p:nvSpPr>
          <p:spPr bwMode="auto">
            <a:xfrm>
              <a:off x="3873" y="215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a</a:t>
              </a:r>
            </a:p>
          </p:txBody>
        </p:sp>
        <p:sp>
          <p:nvSpPr>
            <p:cNvPr id="730135" name="Text Box 23">
              <a:extLst>
                <a:ext uri="{FF2B5EF4-FFF2-40B4-BE49-F238E27FC236}">
                  <a16:creationId xmlns:a16="http://schemas.microsoft.com/office/drawing/2014/main" id="{E2878FB3-E1B6-4F71-A56F-64B26696DAA1}"/>
                </a:ext>
              </a:extLst>
            </p:cNvPr>
            <p:cNvSpPr txBox="1">
              <a:spLocks noChangeArrowheads="1"/>
            </p:cNvSpPr>
            <p:nvPr/>
          </p:nvSpPr>
          <p:spPr bwMode="auto">
            <a:xfrm>
              <a:off x="3865" y="2765"/>
              <a:ext cx="1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c</a:t>
              </a:r>
            </a:p>
          </p:txBody>
        </p:sp>
        <p:sp>
          <p:nvSpPr>
            <p:cNvPr id="730136" name="Text Box 24">
              <a:extLst>
                <a:ext uri="{FF2B5EF4-FFF2-40B4-BE49-F238E27FC236}">
                  <a16:creationId xmlns:a16="http://schemas.microsoft.com/office/drawing/2014/main" id="{EA90533A-9939-47EE-9D18-E61339938894}"/>
                </a:ext>
              </a:extLst>
            </p:cNvPr>
            <p:cNvSpPr txBox="1">
              <a:spLocks noChangeArrowheads="1"/>
            </p:cNvSpPr>
            <p:nvPr/>
          </p:nvSpPr>
          <p:spPr bwMode="auto">
            <a:xfrm>
              <a:off x="4550" y="2145"/>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b</a:t>
              </a:r>
            </a:p>
          </p:txBody>
        </p:sp>
        <p:sp>
          <p:nvSpPr>
            <p:cNvPr id="730137" name="Text Box 25">
              <a:extLst>
                <a:ext uri="{FF2B5EF4-FFF2-40B4-BE49-F238E27FC236}">
                  <a16:creationId xmlns:a16="http://schemas.microsoft.com/office/drawing/2014/main" id="{CF39B20A-DC25-4A63-9B5E-07EA0049D3EC}"/>
                </a:ext>
              </a:extLst>
            </p:cNvPr>
            <p:cNvSpPr txBox="1">
              <a:spLocks noChangeArrowheads="1"/>
            </p:cNvSpPr>
            <p:nvPr/>
          </p:nvSpPr>
          <p:spPr bwMode="auto">
            <a:xfrm>
              <a:off x="4507" y="2801"/>
              <a:ext cx="19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e</a:t>
              </a:r>
            </a:p>
          </p:txBody>
        </p:sp>
        <p:sp>
          <p:nvSpPr>
            <p:cNvPr id="730138" name="Text Box 26">
              <a:extLst>
                <a:ext uri="{FF2B5EF4-FFF2-40B4-BE49-F238E27FC236}">
                  <a16:creationId xmlns:a16="http://schemas.microsoft.com/office/drawing/2014/main" id="{E471B760-9FD0-4E83-8514-97AF563EF5BD}"/>
                </a:ext>
              </a:extLst>
            </p:cNvPr>
            <p:cNvSpPr txBox="1">
              <a:spLocks noChangeArrowheads="1"/>
            </p:cNvSpPr>
            <p:nvPr/>
          </p:nvSpPr>
          <p:spPr bwMode="auto">
            <a:xfrm>
              <a:off x="4123" y="2432"/>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d</a:t>
              </a:r>
            </a:p>
          </p:txBody>
        </p:sp>
        <p:sp>
          <p:nvSpPr>
            <p:cNvPr id="730139" name="Text Box 27">
              <a:extLst>
                <a:ext uri="{FF2B5EF4-FFF2-40B4-BE49-F238E27FC236}">
                  <a16:creationId xmlns:a16="http://schemas.microsoft.com/office/drawing/2014/main" id="{F4C4C17E-16A0-41BD-A15D-CB8BE13630A6}"/>
                </a:ext>
              </a:extLst>
            </p:cNvPr>
            <p:cNvSpPr txBox="1">
              <a:spLocks noChangeArrowheads="1"/>
            </p:cNvSpPr>
            <p:nvPr/>
          </p:nvSpPr>
          <p:spPr bwMode="auto">
            <a:xfrm>
              <a:off x="4425" y="3339"/>
              <a:ext cx="1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f</a:t>
              </a:r>
            </a:p>
          </p:txBody>
        </p:sp>
        <p:sp>
          <p:nvSpPr>
            <p:cNvPr id="730140" name="Text Box 28">
              <a:extLst>
                <a:ext uri="{FF2B5EF4-FFF2-40B4-BE49-F238E27FC236}">
                  <a16:creationId xmlns:a16="http://schemas.microsoft.com/office/drawing/2014/main" id="{FE450B8D-8741-48D0-88C9-7D49B3714CF0}"/>
                </a:ext>
              </a:extLst>
            </p:cNvPr>
            <p:cNvSpPr txBox="1">
              <a:spLocks noChangeArrowheads="1"/>
            </p:cNvSpPr>
            <p:nvPr/>
          </p:nvSpPr>
          <p:spPr bwMode="auto">
            <a:xfrm>
              <a:off x="4784" y="3037"/>
              <a:ext cx="1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g</a:t>
              </a:r>
            </a:p>
          </p:txBody>
        </p:sp>
        <p:sp>
          <p:nvSpPr>
            <p:cNvPr id="730141" name="Text Box 29">
              <a:extLst>
                <a:ext uri="{FF2B5EF4-FFF2-40B4-BE49-F238E27FC236}">
                  <a16:creationId xmlns:a16="http://schemas.microsoft.com/office/drawing/2014/main" id="{4611E4EC-5ABF-468D-9531-BAE44C78D4C5}"/>
                </a:ext>
              </a:extLst>
            </p:cNvPr>
            <p:cNvSpPr txBox="1">
              <a:spLocks noChangeArrowheads="1"/>
            </p:cNvSpPr>
            <p:nvPr/>
          </p:nvSpPr>
          <p:spPr bwMode="auto">
            <a:xfrm>
              <a:off x="5067" y="2637"/>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h</a:t>
              </a:r>
            </a:p>
          </p:txBody>
        </p:sp>
        <p:sp>
          <p:nvSpPr>
            <p:cNvPr id="730142" name="Text Box 30">
              <a:extLst>
                <a:ext uri="{FF2B5EF4-FFF2-40B4-BE49-F238E27FC236}">
                  <a16:creationId xmlns:a16="http://schemas.microsoft.com/office/drawing/2014/main" id="{06655437-4113-44C1-A9C5-E86EC111F613}"/>
                </a:ext>
              </a:extLst>
            </p:cNvPr>
            <p:cNvSpPr txBox="1">
              <a:spLocks noChangeArrowheads="1"/>
            </p:cNvSpPr>
            <p:nvPr/>
          </p:nvSpPr>
          <p:spPr bwMode="auto">
            <a:xfrm>
              <a:off x="4038" y="2637"/>
              <a:ext cx="25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000" baseline="-25000">
                <a:solidFill>
                  <a:schemeClr val="accent2"/>
                </a:solidFill>
                <a:latin typeface="Calibri" panose="020F0502020204030204" pitchFamily="34" charset="0"/>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076E52AA-24F4-4BD8-891A-8A04AFBBC02E}"/>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ECF00DF-82E1-4E5B-9767-0BFD8BCA57B3}"/>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0119"/>
                                        </p:tgtEl>
                                        <p:attrNameLst>
                                          <p:attrName>style.visibility</p:attrName>
                                        </p:attrNameLst>
                                      </p:cBhvr>
                                      <p:to>
                                        <p:strVal val="visible"/>
                                      </p:to>
                                    </p:set>
                                    <p:animEffect transition="in" filter="fade">
                                      <p:cBhvr>
                                        <p:cTn id="7" dur="2000"/>
                                        <p:tgtEl>
                                          <p:spTgt spid="7301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0117"/>
                                        </p:tgtEl>
                                        <p:attrNameLst>
                                          <p:attrName>style.visibility</p:attrName>
                                        </p:attrNameLst>
                                      </p:cBhvr>
                                      <p:to>
                                        <p:strVal val="visible"/>
                                      </p:to>
                                    </p:set>
                                    <p:animEffect transition="in" filter="fade">
                                      <p:cBhvr>
                                        <p:cTn id="12" dur="2000"/>
                                        <p:tgtEl>
                                          <p:spTgt spid="73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7" grpId="0" animBg="1"/>
      <p:bldP spid="7301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BF31E-27B9-4603-8656-5086E538D4BF}"/>
              </a:ext>
            </a:extLst>
          </p:cNvPr>
          <p:cNvSpPr>
            <a:spLocks noGrp="1"/>
          </p:cNvSpPr>
          <p:nvPr>
            <p:ph type="title"/>
          </p:nvPr>
        </p:nvSpPr>
        <p:spPr>
          <a:xfrm>
            <a:off x="0" y="1"/>
            <a:ext cx="3048000" cy="815926"/>
          </a:xfrm>
        </p:spPr>
        <p:txBody>
          <a:bodyPr/>
          <a:lstStyle/>
          <a:p>
            <a:r>
              <a:rPr lang="en-GB" b="1" dirty="0"/>
              <a:t>Example 1</a:t>
            </a:r>
            <a:endParaRPr lang="en-US" b="1" dirty="0"/>
          </a:p>
        </p:txBody>
      </p:sp>
      <p:pic>
        <p:nvPicPr>
          <p:cNvPr id="4" name="Picture 3">
            <a:extLst>
              <a:ext uri="{FF2B5EF4-FFF2-40B4-BE49-F238E27FC236}">
                <a16:creationId xmlns:a16="http://schemas.microsoft.com/office/drawing/2014/main" id="{82817F06-96C7-4B13-8AAA-F1E0B12BD36F}"/>
              </a:ext>
            </a:extLst>
          </p:cNvPr>
          <p:cNvPicPr>
            <a:picLocks noChangeAspect="1"/>
          </p:cNvPicPr>
          <p:nvPr/>
        </p:nvPicPr>
        <p:blipFill>
          <a:blip r:embed="rId2"/>
          <a:stretch>
            <a:fillRect/>
          </a:stretch>
        </p:blipFill>
        <p:spPr>
          <a:xfrm>
            <a:off x="1" y="1205948"/>
            <a:ext cx="7765774" cy="5652052"/>
          </a:xfrm>
          <a:prstGeom prst="rect">
            <a:avLst/>
          </a:prstGeom>
        </p:spPr>
      </p:pic>
      <p:graphicFrame>
        <p:nvGraphicFramePr>
          <p:cNvPr id="3" name="Table 4">
            <a:extLst>
              <a:ext uri="{FF2B5EF4-FFF2-40B4-BE49-F238E27FC236}">
                <a16:creationId xmlns:a16="http://schemas.microsoft.com/office/drawing/2014/main" id="{AA003F0E-DDC8-4DE8-A13D-756F74B10186}"/>
              </a:ext>
            </a:extLst>
          </p:cNvPr>
          <p:cNvGraphicFramePr>
            <a:graphicFrameLocks noGrp="1"/>
          </p:cNvGraphicFramePr>
          <p:nvPr>
            <p:extLst>
              <p:ext uri="{D42A27DB-BD31-4B8C-83A1-F6EECF244321}">
                <p14:modId xmlns:p14="http://schemas.microsoft.com/office/powerpoint/2010/main" val="769901443"/>
              </p:ext>
            </p:extLst>
          </p:nvPr>
        </p:nvGraphicFramePr>
        <p:xfrm>
          <a:off x="3484179" y="133184"/>
          <a:ext cx="8563192" cy="1112520"/>
        </p:xfrm>
        <a:graphic>
          <a:graphicData uri="http://schemas.openxmlformats.org/drawingml/2006/table">
            <a:tbl>
              <a:tblPr firstRow="1" bandRow="1">
                <a:tableStyleId>{5C22544A-7EE6-4342-B048-85BDC9FD1C3A}</a:tableStyleId>
              </a:tblPr>
              <a:tblGrid>
                <a:gridCol w="996204">
                  <a:extLst>
                    <a:ext uri="{9D8B030D-6E8A-4147-A177-3AD203B41FA5}">
                      <a16:colId xmlns:a16="http://schemas.microsoft.com/office/drawing/2014/main" val="1577524230"/>
                    </a:ext>
                  </a:extLst>
                </a:gridCol>
                <a:gridCol w="560740">
                  <a:extLst>
                    <a:ext uri="{9D8B030D-6E8A-4147-A177-3AD203B41FA5}">
                      <a16:colId xmlns:a16="http://schemas.microsoft.com/office/drawing/2014/main" val="4087216325"/>
                    </a:ext>
                  </a:extLst>
                </a:gridCol>
                <a:gridCol w="778472">
                  <a:extLst>
                    <a:ext uri="{9D8B030D-6E8A-4147-A177-3AD203B41FA5}">
                      <a16:colId xmlns:a16="http://schemas.microsoft.com/office/drawing/2014/main" val="451479360"/>
                    </a:ext>
                  </a:extLst>
                </a:gridCol>
                <a:gridCol w="778472">
                  <a:extLst>
                    <a:ext uri="{9D8B030D-6E8A-4147-A177-3AD203B41FA5}">
                      <a16:colId xmlns:a16="http://schemas.microsoft.com/office/drawing/2014/main" val="3495420443"/>
                    </a:ext>
                  </a:extLst>
                </a:gridCol>
                <a:gridCol w="778472">
                  <a:extLst>
                    <a:ext uri="{9D8B030D-6E8A-4147-A177-3AD203B41FA5}">
                      <a16:colId xmlns:a16="http://schemas.microsoft.com/office/drawing/2014/main" val="4050858681"/>
                    </a:ext>
                  </a:extLst>
                </a:gridCol>
                <a:gridCol w="778472">
                  <a:extLst>
                    <a:ext uri="{9D8B030D-6E8A-4147-A177-3AD203B41FA5}">
                      <a16:colId xmlns:a16="http://schemas.microsoft.com/office/drawing/2014/main" val="325506607"/>
                    </a:ext>
                  </a:extLst>
                </a:gridCol>
                <a:gridCol w="778472">
                  <a:extLst>
                    <a:ext uri="{9D8B030D-6E8A-4147-A177-3AD203B41FA5}">
                      <a16:colId xmlns:a16="http://schemas.microsoft.com/office/drawing/2014/main" val="3868436954"/>
                    </a:ext>
                  </a:extLst>
                </a:gridCol>
                <a:gridCol w="778472">
                  <a:extLst>
                    <a:ext uri="{9D8B030D-6E8A-4147-A177-3AD203B41FA5}">
                      <a16:colId xmlns:a16="http://schemas.microsoft.com/office/drawing/2014/main" val="3215795529"/>
                    </a:ext>
                  </a:extLst>
                </a:gridCol>
                <a:gridCol w="778472">
                  <a:extLst>
                    <a:ext uri="{9D8B030D-6E8A-4147-A177-3AD203B41FA5}">
                      <a16:colId xmlns:a16="http://schemas.microsoft.com/office/drawing/2014/main" val="3329230609"/>
                    </a:ext>
                  </a:extLst>
                </a:gridCol>
                <a:gridCol w="778472">
                  <a:extLst>
                    <a:ext uri="{9D8B030D-6E8A-4147-A177-3AD203B41FA5}">
                      <a16:colId xmlns:a16="http://schemas.microsoft.com/office/drawing/2014/main" val="484495747"/>
                    </a:ext>
                  </a:extLst>
                </a:gridCol>
                <a:gridCol w="778472">
                  <a:extLst>
                    <a:ext uri="{9D8B030D-6E8A-4147-A177-3AD203B41FA5}">
                      <a16:colId xmlns:a16="http://schemas.microsoft.com/office/drawing/2014/main" val="2715657830"/>
                    </a:ext>
                  </a:extLst>
                </a:gridCol>
              </a:tblGrid>
              <a:tr h="370840">
                <a:tc>
                  <a:txBody>
                    <a:bodyPr/>
                    <a:lstStyle/>
                    <a:p>
                      <a:r>
                        <a:rPr lang="en-GB" dirty="0"/>
                        <a:t>Vertex</a:t>
                      </a:r>
                      <a:endParaRPr lang="en-US" dirty="0"/>
                    </a:p>
                  </a:txBody>
                  <a:tcPr/>
                </a:tc>
                <a:tc>
                  <a:txBody>
                    <a:bodyPr/>
                    <a:lstStyle/>
                    <a:p>
                      <a:r>
                        <a:rPr lang="en-GB" dirty="0"/>
                        <a:t>1</a:t>
                      </a:r>
                      <a:endParaRPr lang="en-US" dirty="0"/>
                    </a:p>
                  </a:txBody>
                  <a:tcPr/>
                </a:tc>
                <a:tc>
                  <a:txBody>
                    <a:bodyPr/>
                    <a:lstStyle/>
                    <a:p>
                      <a:r>
                        <a:rPr lang="en-GB" dirty="0"/>
                        <a:t>2</a:t>
                      </a:r>
                      <a:endParaRPr lang="en-US" dirty="0"/>
                    </a:p>
                  </a:txBody>
                  <a:tcPr/>
                </a:tc>
                <a:tc>
                  <a:txBody>
                    <a:bodyPr/>
                    <a:lstStyle/>
                    <a:p>
                      <a:r>
                        <a:rPr lang="en-GB" dirty="0"/>
                        <a:t>3</a:t>
                      </a:r>
                      <a:endParaRPr lang="en-US" dirty="0"/>
                    </a:p>
                  </a:txBody>
                  <a:tcPr/>
                </a:tc>
                <a:tc>
                  <a:txBody>
                    <a:bodyPr/>
                    <a:lstStyle/>
                    <a:p>
                      <a:r>
                        <a:rPr lang="en-GB" dirty="0"/>
                        <a:t>4</a:t>
                      </a:r>
                      <a:endParaRPr lang="en-US" dirty="0"/>
                    </a:p>
                  </a:txBody>
                  <a:tcPr/>
                </a:tc>
                <a:tc>
                  <a:txBody>
                    <a:bodyPr/>
                    <a:lstStyle/>
                    <a:p>
                      <a:r>
                        <a:rPr lang="en-GB" dirty="0"/>
                        <a:t>5</a:t>
                      </a:r>
                      <a:endParaRPr lang="en-US" dirty="0"/>
                    </a:p>
                  </a:txBody>
                  <a:tcPr/>
                </a:tc>
                <a:tc>
                  <a:txBody>
                    <a:bodyPr/>
                    <a:lstStyle/>
                    <a:p>
                      <a:r>
                        <a:rPr lang="en-GB" dirty="0"/>
                        <a:t>6</a:t>
                      </a:r>
                      <a:endParaRPr lang="en-US" dirty="0"/>
                    </a:p>
                  </a:txBody>
                  <a:tcPr/>
                </a:tc>
                <a:tc>
                  <a:txBody>
                    <a:bodyPr/>
                    <a:lstStyle/>
                    <a:p>
                      <a:r>
                        <a:rPr lang="en-GB" dirty="0"/>
                        <a:t>7</a:t>
                      </a:r>
                      <a:endParaRPr lang="en-US" dirty="0"/>
                    </a:p>
                  </a:txBody>
                  <a:tcPr/>
                </a:tc>
                <a:tc>
                  <a:txBody>
                    <a:bodyPr/>
                    <a:lstStyle/>
                    <a:p>
                      <a:r>
                        <a:rPr lang="en-GB" dirty="0"/>
                        <a:t>8</a:t>
                      </a:r>
                      <a:endParaRPr lang="en-US" dirty="0"/>
                    </a:p>
                  </a:txBody>
                  <a:tcPr/>
                </a:tc>
                <a:tc>
                  <a:txBody>
                    <a:bodyPr/>
                    <a:lstStyle/>
                    <a:p>
                      <a:r>
                        <a:rPr lang="en-GB" dirty="0"/>
                        <a:t>9</a:t>
                      </a:r>
                      <a:endParaRPr lang="en-US" dirty="0"/>
                    </a:p>
                  </a:txBody>
                  <a:tcPr/>
                </a:tc>
                <a:tc>
                  <a:txBody>
                    <a:bodyPr/>
                    <a:lstStyle/>
                    <a:p>
                      <a:r>
                        <a:rPr lang="en-GB" dirty="0"/>
                        <a:t>10</a:t>
                      </a:r>
                      <a:endParaRPr lang="en-US" dirty="0"/>
                    </a:p>
                  </a:txBody>
                  <a:tcPr/>
                </a:tc>
                <a:extLst>
                  <a:ext uri="{0D108BD9-81ED-4DB2-BD59-A6C34878D82A}">
                    <a16:rowId xmlns:a16="http://schemas.microsoft.com/office/drawing/2014/main" val="3696432234"/>
                  </a:ext>
                </a:extLst>
              </a:tr>
              <a:tr h="370840">
                <a:tc>
                  <a:txBody>
                    <a:bodyPr/>
                    <a:lstStyle/>
                    <a:p>
                      <a:r>
                        <a:rPr lang="en-GB" dirty="0"/>
                        <a:t>DFN(u)</a:t>
                      </a:r>
                      <a:endParaRPr lang="en-US" dirty="0"/>
                    </a:p>
                  </a:txBody>
                  <a:tcPr/>
                </a:tc>
                <a:tc>
                  <a:txBody>
                    <a:bodyPr/>
                    <a:lstStyle/>
                    <a:p>
                      <a:r>
                        <a:rPr lang="en-GB" dirty="0"/>
                        <a:t>1</a:t>
                      </a:r>
                      <a:endParaRPr lang="en-US" dirty="0"/>
                    </a:p>
                  </a:txBody>
                  <a:tcPr/>
                </a:tc>
                <a:tc>
                  <a:txBody>
                    <a:bodyPr/>
                    <a:lstStyle/>
                    <a:p>
                      <a:r>
                        <a:rPr lang="en-GB" dirty="0"/>
                        <a:t>6</a:t>
                      </a:r>
                      <a:endParaRPr lang="en-US" dirty="0"/>
                    </a:p>
                  </a:txBody>
                  <a:tcPr/>
                </a:tc>
                <a:tc>
                  <a:txBody>
                    <a:bodyPr/>
                    <a:lstStyle/>
                    <a:p>
                      <a:r>
                        <a:rPr lang="en-GB" dirty="0"/>
                        <a:t>3</a:t>
                      </a:r>
                      <a:endParaRPr lang="en-US" dirty="0"/>
                    </a:p>
                  </a:txBody>
                  <a:tcPr/>
                </a:tc>
                <a:tc>
                  <a:txBody>
                    <a:bodyPr/>
                    <a:lstStyle/>
                    <a:p>
                      <a:r>
                        <a:rPr lang="en-GB" dirty="0"/>
                        <a:t>2</a:t>
                      </a:r>
                      <a:endParaRPr lang="en-US" dirty="0"/>
                    </a:p>
                  </a:txBody>
                  <a:tcPr/>
                </a:tc>
                <a:tc>
                  <a:txBody>
                    <a:bodyPr/>
                    <a:lstStyle/>
                    <a:p>
                      <a:r>
                        <a:rPr lang="en-GB" dirty="0"/>
                        <a:t>7</a:t>
                      </a:r>
                      <a:endParaRPr lang="en-US" dirty="0"/>
                    </a:p>
                  </a:txBody>
                  <a:tcPr/>
                </a:tc>
                <a:tc>
                  <a:txBody>
                    <a:bodyPr/>
                    <a:lstStyle/>
                    <a:p>
                      <a:r>
                        <a:rPr lang="en-GB" dirty="0"/>
                        <a:t>8</a:t>
                      </a:r>
                      <a:endParaRPr lang="en-US" dirty="0"/>
                    </a:p>
                  </a:txBody>
                  <a:tcPr/>
                </a:tc>
                <a:tc>
                  <a:txBody>
                    <a:bodyPr/>
                    <a:lstStyle/>
                    <a:p>
                      <a:r>
                        <a:rPr lang="en-GB" dirty="0"/>
                        <a:t>9</a:t>
                      </a:r>
                      <a:endParaRPr lang="en-US" dirty="0"/>
                    </a:p>
                  </a:txBody>
                  <a:tcPr/>
                </a:tc>
                <a:tc>
                  <a:txBody>
                    <a:bodyPr/>
                    <a:lstStyle/>
                    <a:p>
                      <a:r>
                        <a:rPr lang="en-GB" dirty="0"/>
                        <a:t>10</a:t>
                      </a:r>
                      <a:endParaRPr lang="en-US" dirty="0"/>
                    </a:p>
                  </a:txBody>
                  <a:tcPr/>
                </a:tc>
                <a:tc>
                  <a:txBody>
                    <a:bodyPr/>
                    <a:lstStyle/>
                    <a:p>
                      <a:r>
                        <a:rPr lang="en-GB" dirty="0"/>
                        <a:t>5</a:t>
                      </a:r>
                      <a:endParaRPr lang="en-US" dirty="0"/>
                    </a:p>
                  </a:txBody>
                  <a:tcPr/>
                </a:tc>
                <a:tc>
                  <a:txBody>
                    <a:bodyPr/>
                    <a:lstStyle/>
                    <a:p>
                      <a:r>
                        <a:rPr lang="en-GB" dirty="0"/>
                        <a:t>4</a:t>
                      </a:r>
                      <a:endParaRPr lang="en-US" dirty="0"/>
                    </a:p>
                  </a:txBody>
                  <a:tcPr/>
                </a:tc>
                <a:extLst>
                  <a:ext uri="{0D108BD9-81ED-4DB2-BD59-A6C34878D82A}">
                    <a16:rowId xmlns:a16="http://schemas.microsoft.com/office/drawing/2014/main" val="2816107825"/>
                  </a:ext>
                </a:extLst>
              </a:tr>
              <a:tr h="370840">
                <a:tc>
                  <a:txBody>
                    <a:bodyPr/>
                    <a:lstStyle/>
                    <a:p>
                      <a:r>
                        <a:rPr lang="en-GB" dirty="0"/>
                        <a:t>L(u)</a:t>
                      </a:r>
                      <a:endParaRPr lang="en-US" dirty="0"/>
                    </a:p>
                  </a:txBody>
                  <a:tcPr/>
                </a:tc>
                <a:tc>
                  <a:txBody>
                    <a:bodyPr/>
                    <a:lstStyle/>
                    <a:p>
                      <a:r>
                        <a:rPr lang="en-GB" dirty="0"/>
                        <a:t>1</a:t>
                      </a:r>
                      <a:endParaRPr lang="en-US" dirty="0"/>
                    </a:p>
                  </a:txBody>
                  <a:tcPr/>
                </a:tc>
                <a:tc>
                  <a:txBody>
                    <a:bodyPr/>
                    <a:lstStyle/>
                    <a:p>
                      <a:r>
                        <a:rPr lang="en-GB" dirty="0"/>
                        <a:t>1</a:t>
                      </a:r>
                      <a:endParaRPr lang="en-US" dirty="0"/>
                    </a:p>
                  </a:txBody>
                  <a:tcPr/>
                </a:tc>
                <a:tc>
                  <a:txBody>
                    <a:bodyPr/>
                    <a:lstStyle/>
                    <a:p>
                      <a:r>
                        <a:rPr lang="en-GB" dirty="0"/>
                        <a:t>1</a:t>
                      </a:r>
                      <a:endParaRPr lang="en-US" dirty="0"/>
                    </a:p>
                  </a:txBody>
                  <a:tcPr/>
                </a:tc>
                <a:tc>
                  <a:txBody>
                    <a:bodyPr/>
                    <a:lstStyle/>
                    <a:p>
                      <a:r>
                        <a:rPr lang="en-GB" dirty="0"/>
                        <a:t>1</a:t>
                      </a:r>
                      <a:endParaRPr lang="en-US" dirty="0"/>
                    </a:p>
                  </a:txBody>
                  <a:tcPr/>
                </a:tc>
                <a:tc>
                  <a:txBody>
                    <a:bodyPr/>
                    <a:lstStyle/>
                    <a:p>
                      <a:r>
                        <a:rPr lang="en-GB" dirty="0"/>
                        <a:t>6</a:t>
                      </a:r>
                      <a:endParaRPr lang="en-US" dirty="0"/>
                    </a:p>
                  </a:txBody>
                  <a:tcPr/>
                </a:tc>
                <a:tc>
                  <a:txBody>
                    <a:bodyPr/>
                    <a:lstStyle/>
                    <a:p>
                      <a:r>
                        <a:rPr lang="en-GB" dirty="0"/>
                        <a:t>8</a:t>
                      </a:r>
                      <a:endParaRPr lang="en-US" dirty="0"/>
                    </a:p>
                  </a:txBody>
                  <a:tcPr/>
                </a:tc>
                <a:tc>
                  <a:txBody>
                    <a:bodyPr/>
                    <a:lstStyle/>
                    <a:p>
                      <a:r>
                        <a:rPr lang="en-GB" dirty="0"/>
                        <a:t>6</a:t>
                      </a:r>
                      <a:endParaRPr lang="en-US" dirty="0"/>
                    </a:p>
                  </a:txBody>
                  <a:tcPr/>
                </a:tc>
                <a:tc>
                  <a:txBody>
                    <a:bodyPr/>
                    <a:lstStyle/>
                    <a:p>
                      <a:r>
                        <a:rPr lang="en-GB" dirty="0"/>
                        <a:t>6</a:t>
                      </a:r>
                      <a:endParaRPr lang="en-US" dirty="0"/>
                    </a:p>
                  </a:txBody>
                  <a:tcPr/>
                </a:tc>
                <a:tc>
                  <a:txBody>
                    <a:bodyPr/>
                    <a:lstStyle/>
                    <a:p>
                      <a:r>
                        <a:rPr lang="en-GB" dirty="0"/>
                        <a:t>5</a:t>
                      </a:r>
                      <a:endParaRPr lang="en-US" dirty="0"/>
                    </a:p>
                  </a:txBody>
                  <a:tcPr/>
                </a:tc>
                <a:tc>
                  <a:txBody>
                    <a:bodyPr/>
                    <a:lstStyle/>
                    <a:p>
                      <a:r>
                        <a:rPr lang="en-GB" dirty="0"/>
                        <a:t>4</a:t>
                      </a:r>
                      <a:endParaRPr lang="en-US" dirty="0"/>
                    </a:p>
                  </a:txBody>
                  <a:tcPr/>
                </a:tc>
                <a:extLst>
                  <a:ext uri="{0D108BD9-81ED-4DB2-BD59-A6C34878D82A}">
                    <a16:rowId xmlns:a16="http://schemas.microsoft.com/office/drawing/2014/main" val="2004930344"/>
                  </a:ext>
                </a:extLst>
              </a:tr>
            </a:tbl>
          </a:graphicData>
        </a:graphic>
      </p:graphicFrame>
      <p:pic>
        <p:nvPicPr>
          <p:cNvPr id="6" name="Picture 5">
            <a:extLst>
              <a:ext uri="{FF2B5EF4-FFF2-40B4-BE49-F238E27FC236}">
                <a16:creationId xmlns:a16="http://schemas.microsoft.com/office/drawing/2014/main" id="{6134C261-0072-4535-9299-8295642E424B}"/>
              </a:ext>
            </a:extLst>
          </p:cNvPr>
          <p:cNvPicPr>
            <a:picLocks noChangeAspect="1"/>
          </p:cNvPicPr>
          <p:nvPr/>
        </p:nvPicPr>
        <p:blipFill>
          <a:blip r:embed="rId3"/>
          <a:stretch>
            <a:fillRect/>
          </a:stretch>
        </p:blipFill>
        <p:spPr>
          <a:xfrm>
            <a:off x="7009948" y="1529045"/>
            <a:ext cx="5182049" cy="4359018"/>
          </a:xfrm>
          <a:prstGeom prst="rect">
            <a:avLst/>
          </a:prstGeom>
        </p:spPr>
      </p:pic>
      <p:sp>
        <p:nvSpPr>
          <p:cNvPr id="7" name="Rectangle 6">
            <a:extLst>
              <a:ext uri="{FF2B5EF4-FFF2-40B4-BE49-F238E27FC236}">
                <a16:creationId xmlns:a16="http://schemas.microsoft.com/office/drawing/2014/main" id="{58AE341B-8BCF-45C4-847C-497F935AE893}"/>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741E152-28CE-4A89-9521-BC93CD407223}"/>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488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D231-5DDE-4A0C-AA27-23D5FB930DDB}"/>
              </a:ext>
            </a:extLst>
          </p:cNvPr>
          <p:cNvSpPr>
            <a:spLocks noGrp="1"/>
          </p:cNvSpPr>
          <p:nvPr>
            <p:ph type="title"/>
          </p:nvPr>
        </p:nvSpPr>
        <p:spPr>
          <a:xfrm>
            <a:off x="0" y="0"/>
            <a:ext cx="3233530" cy="1325563"/>
          </a:xfrm>
        </p:spPr>
        <p:txBody>
          <a:bodyPr/>
          <a:lstStyle/>
          <a:p>
            <a:r>
              <a:rPr lang="en-GB" b="1" dirty="0"/>
              <a:t>Example 2</a:t>
            </a:r>
            <a:endParaRPr lang="en-US" b="1" dirty="0"/>
          </a:p>
        </p:txBody>
      </p:sp>
      <p:pic>
        <p:nvPicPr>
          <p:cNvPr id="5" name="Picture 4" descr="A close up of a necklace&#10;&#10;Description automatically generated">
            <a:extLst>
              <a:ext uri="{FF2B5EF4-FFF2-40B4-BE49-F238E27FC236}">
                <a16:creationId xmlns:a16="http://schemas.microsoft.com/office/drawing/2014/main" id="{C0286775-F5F5-466A-B8AB-914FEEB70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462" y="1192696"/>
            <a:ext cx="9602912" cy="5539408"/>
          </a:xfrm>
          <a:prstGeom prst="rect">
            <a:avLst/>
          </a:prstGeom>
        </p:spPr>
      </p:pic>
      <p:sp>
        <p:nvSpPr>
          <p:cNvPr id="4" name="Rectangle 3">
            <a:extLst>
              <a:ext uri="{FF2B5EF4-FFF2-40B4-BE49-F238E27FC236}">
                <a16:creationId xmlns:a16="http://schemas.microsoft.com/office/drawing/2014/main" id="{71126C3C-6CCD-4D4B-A91C-6BE521E13F8E}"/>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1301189-D5DE-4FB9-AFA2-ED25CD7D6D1D}"/>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084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3FDC-380B-4CAA-817E-FB0718D8E811}"/>
              </a:ext>
            </a:extLst>
          </p:cNvPr>
          <p:cNvSpPr>
            <a:spLocks noGrp="1"/>
          </p:cNvSpPr>
          <p:nvPr>
            <p:ph type="title"/>
          </p:nvPr>
        </p:nvSpPr>
        <p:spPr>
          <a:xfrm>
            <a:off x="0" y="1"/>
            <a:ext cx="3273287" cy="829994"/>
          </a:xfrm>
        </p:spPr>
        <p:txBody>
          <a:bodyPr/>
          <a:lstStyle/>
          <a:p>
            <a:r>
              <a:rPr lang="en-GB" b="1" dirty="0"/>
              <a:t>Example 2</a:t>
            </a:r>
            <a:endParaRPr lang="en-US" b="1" dirty="0"/>
          </a:p>
        </p:txBody>
      </p:sp>
      <p:pic>
        <p:nvPicPr>
          <p:cNvPr id="4" name="Picture 3">
            <a:extLst>
              <a:ext uri="{FF2B5EF4-FFF2-40B4-BE49-F238E27FC236}">
                <a16:creationId xmlns:a16="http://schemas.microsoft.com/office/drawing/2014/main" id="{9B0E3876-8764-4669-8EED-B090581704F1}"/>
              </a:ext>
            </a:extLst>
          </p:cNvPr>
          <p:cNvPicPr>
            <a:picLocks noChangeAspect="1"/>
          </p:cNvPicPr>
          <p:nvPr/>
        </p:nvPicPr>
        <p:blipFill>
          <a:blip r:embed="rId2"/>
          <a:stretch>
            <a:fillRect/>
          </a:stretch>
        </p:blipFill>
        <p:spPr>
          <a:xfrm>
            <a:off x="0" y="1076325"/>
            <a:ext cx="7624689" cy="5781675"/>
          </a:xfrm>
          <a:prstGeom prst="rect">
            <a:avLst/>
          </a:prstGeom>
        </p:spPr>
      </p:pic>
      <p:pic>
        <p:nvPicPr>
          <p:cNvPr id="5" name="Picture 4">
            <a:extLst>
              <a:ext uri="{FF2B5EF4-FFF2-40B4-BE49-F238E27FC236}">
                <a16:creationId xmlns:a16="http://schemas.microsoft.com/office/drawing/2014/main" id="{6A6E941B-A7D0-4253-A690-8CA7AF26F95A}"/>
              </a:ext>
            </a:extLst>
          </p:cNvPr>
          <p:cNvPicPr>
            <a:picLocks noChangeAspect="1"/>
          </p:cNvPicPr>
          <p:nvPr/>
        </p:nvPicPr>
        <p:blipFill>
          <a:blip r:embed="rId3"/>
          <a:stretch>
            <a:fillRect/>
          </a:stretch>
        </p:blipFill>
        <p:spPr>
          <a:xfrm>
            <a:off x="6915150" y="1726141"/>
            <a:ext cx="5276850" cy="3920068"/>
          </a:xfrm>
          <a:prstGeom prst="rect">
            <a:avLst/>
          </a:prstGeom>
        </p:spPr>
      </p:pic>
      <p:sp>
        <p:nvSpPr>
          <p:cNvPr id="6" name="Rectangle 5">
            <a:extLst>
              <a:ext uri="{FF2B5EF4-FFF2-40B4-BE49-F238E27FC236}">
                <a16:creationId xmlns:a16="http://schemas.microsoft.com/office/drawing/2014/main" id="{9E09BB00-E31B-4F8C-BF8A-94041FD81FF2}"/>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6DC4C39-D678-4371-8C03-D0C5C281ED52}"/>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864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B3E44-521A-477B-9C56-5C168FDF1D72}"/>
              </a:ext>
            </a:extLst>
          </p:cNvPr>
          <p:cNvSpPr>
            <a:spLocks noGrp="1"/>
          </p:cNvSpPr>
          <p:nvPr>
            <p:ph type="title"/>
          </p:nvPr>
        </p:nvSpPr>
        <p:spPr>
          <a:xfrm>
            <a:off x="0" y="57797"/>
            <a:ext cx="3061252" cy="1325563"/>
          </a:xfrm>
        </p:spPr>
        <p:txBody>
          <a:bodyPr/>
          <a:lstStyle/>
          <a:p>
            <a:r>
              <a:rPr lang="en-GB" b="1" dirty="0"/>
              <a:t>Example 2</a:t>
            </a:r>
            <a:endParaRPr lang="en-US" b="1" dirty="0"/>
          </a:p>
        </p:txBody>
      </p:sp>
      <p:pic>
        <p:nvPicPr>
          <p:cNvPr id="5" name="Picture 4" descr="A picture containing bird&#10;&#10;Description automatically generated">
            <a:extLst>
              <a:ext uri="{FF2B5EF4-FFF2-40B4-BE49-F238E27FC236}">
                <a16:creationId xmlns:a16="http://schemas.microsoft.com/office/drawing/2014/main" id="{7FD1049F-857E-4524-AC58-754BFCFFC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116" y="1516739"/>
            <a:ext cx="6230219" cy="1851106"/>
          </a:xfrm>
          <a:prstGeom prst="rect">
            <a:avLst/>
          </a:prstGeom>
        </p:spPr>
      </p:pic>
      <p:pic>
        <p:nvPicPr>
          <p:cNvPr id="6" name="Picture 5">
            <a:extLst>
              <a:ext uri="{FF2B5EF4-FFF2-40B4-BE49-F238E27FC236}">
                <a16:creationId xmlns:a16="http://schemas.microsoft.com/office/drawing/2014/main" id="{6DD2F1B4-3866-43AD-ADE2-46C8CF318888}"/>
              </a:ext>
            </a:extLst>
          </p:cNvPr>
          <p:cNvPicPr>
            <a:picLocks noChangeAspect="1"/>
          </p:cNvPicPr>
          <p:nvPr/>
        </p:nvPicPr>
        <p:blipFill>
          <a:blip r:embed="rId3"/>
          <a:stretch>
            <a:fillRect/>
          </a:stretch>
        </p:blipFill>
        <p:spPr>
          <a:xfrm>
            <a:off x="1550090" y="3193895"/>
            <a:ext cx="6229350" cy="2114550"/>
          </a:xfrm>
          <a:prstGeom prst="rect">
            <a:avLst/>
          </a:prstGeom>
        </p:spPr>
      </p:pic>
      <p:graphicFrame>
        <p:nvGraphicFramePr>
          <p:cNvPr id="3" name="Table 6">
            <a:extLst>
              <a:ext uri="{FF2B5EF4-FFF2-40B4-BE49-F238E27FC236}">
                <a16:creationId xmlns:a16="http://schemas.microsoft.com/office/drawing/2014/main" id="{E470C946-1B3B-4950-9291-10B28F53106E}"/>
              </a:ext>
            </a:extLst>
          </p:cNvPr>
          <p:cNvGraphicFramePr>
            <a:graphicFrameLocks noGrp="1"/>
          </p:cNvGraphicFramePr>
          <p:nvPr>
            <p:extLst>
              <p:ext uri="{D42A27DB-BD31-4B8C-83A1-F6EECF244321}">
                <p14:modId xmlns:p14="http://schemas.microsoft.com/office/powerpoint/2010/main" val="2034930672"/>
              </p:ext>
            </p:extLst>
          </p:nvPr>
        </p:nvGraphicFramePr>
        <p:xfrm>
          <a:off x="2032000" y="5575203"/>
          <a:ext cx="8127999" cy="111252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410849400"/>
                    </a:ext>
                  </a:extLst>
                </a:gridCol>
                <a:gridCol w="903111">
                  <a:extLst>
                    <a:ext uri="{9D8B030D-6E8A-4147-A177-3AD203B41FA5}">
                      <a16:colId xmlns:a16="http://schemas.microsoft.com/office/drawing/2014/main" val="2526060735"/>
                    </a:ext>
                  </a:extLst>
                </a:gridCol>
                <a:gridCol w="903111">
                  <a:extLst>
                    <a:ext uri="{9D8B030D-6E8A-4147-A177-3AD203B41FA5}">
                      <a16:colId xmlns:a16="http://schemas.microsoft.com/office/drawing/2014/main" val="2258478532"/>
                    </a:ext>
                  </a:extLst>
                </a:gridCol>
                <a:gridCol w="903111">
                  <a:extLst>
                    <a:ext uri="{9D8B030D-6E8A-4147-A177-3AD203B41FA5}">
                      <a16:colId xmlns:a16="http://schemas.microsoft.com/office/drawing/2014/main" val="671809092"/>
                    </a:ext>
                  </a:extLst>
                </a:gridCol>
                <a:gridCol w="903111">
                  <a:extLst>
                    <a:ext uri="{9D8B030D-6E8A-4147-A177-3AD203B41FA5}">
                      <a16:colId xmlns:a16="http://schemas.microsoft.com/office/drawing/2014/main" val="2265570637"/>
                    </a:ext>
                  </a:extLst>
                </a:gridCol>
                <a:gridCol w="903111">
                  <a:extLst>
                    <a:ext uri="{9D8B030D-6E8A-4147-A177-3AD203B41FA5}">
                      <a16:colId xmlns:a16="http://schemas.microsoft.com/office/drawing/2014/main" val="320469174"/>
                    </a:ext>
                  </a:extLst>
                </a:gridCol>
                <a:gridCol w="903111">
                  <a:extLst>
                    <a:ext uri="{9D8B030D-6E8A-4147-A177-3AD203B41FA5}">
                      <a16:colId xmlns:a16="http://schemas.microsoft.com/office/drawing/2014/main" val="2784407796"/>
                    </a:ext>
                  </a:extLst>
                </a:gridCol>
                <a:gridCol w="903111">
                  <a:extLst>
                    <a:ext uri="{9D8B030D-6E8A-4147-A177-3AD203B41FA5}">
                      <a16:colId xmlns:a16="http://schemas.microsoft.com/office/drawing/2014/main" val="2743960424"/>
                    </a:ext>
                  </a:extLst>
                </a:gridCol>
                <a:gridCol w="903111">
                  <a:extLst>
                    <a:ext uri="{9D8B030D-6E8A-4147-A177-3AD203B41FA5}">
                      <a16:colId xmlns:a16="http://schemas.microsoft.com/office/drawing/2014/main" val="3636142305"/>
                    </a:ext>
                  </a:extLst>
                </a:gridCol>
              </a:tblGrid>
              <a:tr h="370840">
                <a:tc>
                  <a:txBody>
                    <a:bodyPr/>
                    <a:lstStyle/>
                    <a:p>
                      <a:r>
                        <a:rPr lang="en-GB" dirty="0"/>
                        <a:t>Vertex</a:t>
                      </a:r>
                      <a:endParaRPr lang="en-US" dirty="0"/>
                    </a:p>
                  </a:txBody>
                  <a:tcPr/>
                </a:tc>
                <a:tc>
                  <a:txBody>
                    <a:bodyPr/>
                    <a:lstStyle/>
                    <a:p>
                      <a:r>
                        <a:rPr lang="en-GB" dirty="0"/>
                        <a:t>1</a:t>
                      </a:r>
                      <a:endParaRPr lang="en-US" dirty="0"/>
                    </a:p>
                  </a:txBody>
                  <a:tcPr/>
                </a:tc>
                <a:tc>
                  <a:txBody>
                    <a:bodyPr/>
                    <a:lstStyle/>
                    <a:p>
                      <a:r>
                        <a:rPr lang="en-GB" dirty="0"/>
                        <a:t>2</a:t>
                      </a:r>
                      <a:endParaRPr lang="en-US" dirty="0"/>
                    </a:p>
                  </a:txBody>
                  <a:tcPr/>
                </a:tc>
                <a:tc>
                  <a:txBody>
                    <a:bodyPr/>
                    <a:lstStyle/>
                    <a:p>
                      <a:r>
                        <a:rPr lang="en-GB" dirty="0"/>
                        <a:t>3</a:t>
                      </a:r>
                      <a:endParaRPr lang="en-US" dirty="0"/>
                    </a:p>
                  </a:txBody>
                  <a:tcPr/>
                </a:tc>
                <a:tc>
                  <a:txBody>
                    <a:bodyPr/>
                    <a:lstStyle/>
                    <a:p>
                      <a:r>
                        <a:rPr lang="en-GB" dirty="0"/>
                        <a:t>4</a:t>
                      </a:r>
                      <a:endParaRPr lang="en-US" dirty="0"/>
                    </a:p>
                  </a:txBody>
                  <a:tcPr/>
                </a:tc>
                <a:tc>
                  <a:txBody>
                    <a:bodyPr/>
                    <a:lstStyle/>
                    <a:p>
                      <a:r>
                        <a:rPr lang="en-GB" dirty="0"/>
                        <a:t>5</a:t>
                      </a:r>
                      <a:endParaRPr lang="en-US" dirty="0"/>
                    </a:p>
                  </a:txBody>
                  <a:tcPr/>
                </a:tc>
                <a:tc>
                  <a:txBody>
                    <a:bodyPr/>
                    <a:lstStyle/>
                    <a:p>
                      <a:r>
                        <a:rPr lang="en-GB" dirty="0"/>
                        <a:t>6</a:t>
                      </a:r>
                      <a:endParaRPr lang="en-US" dirty="0"/>
                    </a:p>
                  </a:txBody>
                  <a:tcPr/>
                </a:tc>
                <a:tc>
                  <a:txBody>
                    <a:bodyPr/>
                    <a:lstStyle/>
                    <a:p>
                      <a:r>
                        <a:rPr lang="en-GB" dirty="0"/>
                        <a:t>7</a:t>
                      </a:r>
                      <a:endParaRPr lang="en-US" dirty="0"/>
                    </a:p>
                  </a:txBody>
                  <a:tcPr/>
                </a:tc>
                <a:tc>
                  <a:txBody>
                    <a:bodyPr/>
                    <a:lstStyle/>
                    <a:p>
                      <a:r>
                        <a:rPr lang="en-GB" dirty="0"/>
                        <a:t>8</a:t>
                      </a:r>
                      <a:endParaRPr lang="en-US" dirty="0"/>
                    </a:p>
                  </a:txBody>
                  <a:tcPr/>
                </a:tc>
                <a:extLst>
                  <a:ext uri="{0D108BD9-81ED-4DB2-BD59-A6C34878D82A}">
                    <a16:rowId xmlns:a16="http://schemas.microsoft.com/office/drawing/2014/main" val="2714022652"/>
                  </a:ext>
                </a:extLst>
              </a:tr>
              <a:tr h="370840">
                <a:tc>
                  <a:txBody>
                    <a:bodyPr/>
                    <a:lstStyle/>
                    <a:p>
                      <a:r>
                        <a:rPr lang="en-GB" dirty="0"/>
                        <a:t>DFN(u)</a:t>
                      </a:r>
                      <a:endParaRPr lang="en-US" dirty="0"/>
                    </a:p>
                  </a:txBody>
                  <a:tcPr/>
                </a:tc>
                <a:tc>
                  <a:txBody>
                    <a:bodyPr/>
                    <a:lstStyle/>
                    <a:p>
                      <a:r>
                        <a:rPr lang="en-GB" dirty="0"/>
                        <a:t>1</a:t>
                      </a:r>
                      <a:endParaRPr lang="en-US" dirty="0"/>
                    </a:p>
                  </a:txBody>
                  <a:tcPr/>
                </a:tc>
                <a:tc>
                  <a:txBody>
                    <a:bodyPr/>
                    <a:lstStyle/>
                    <a:p>
                      <a:r>
                        <a:rPr lang="en-GB" dirty="0"/>
                        <a:t>2</a:t>
                      </a:r>
                      <a:endParaRPr lang="en-US" dirty="0"/>
                    </a:p>
                  </a:txBody>
                  <a:tcPr/>
                </a:tc>
                <a:tc>
                  <a:txBody>
                    <a:bodyPr/>
                    <a:lstStyle/>
                    <a:p>
                      <a:r>
                        <a:rPr lang="en-GB" dirty="0"/>
                        <a:t>3</a:t>
                      </a:r>
                      <a:endParaRPr lang="en-US" dirty="0"/>
                    </a:p>
                  </a:txBody>
                  <a:tcPr/>
                </a:tc>
                <a:tc>
                  <a:txBody>
                    <a:bodyPr/>
                    <a:lstStyle/>
                    <a:p>
                      <a:r>
                        <a:rPr lang="en-GB" dirty="0"/>
                        <a:t>6</a:t>
                      </a:r>
                      <a:endParaRPr lang="en-US" dirty="0"/>
                    </a:p>
                  </a:txBody>
                  <a:tcPr/>
                </a:tc>
                <a:tc>
                  <a:txBody>
                    <a:bodyPr/>
                    <a:lstStyle/>
                    <a:p>
                      <a:r>
                        <a:rPr lang="en-GB" dirty="0"/>
                        <a:t>4</a:t>
                      </a:r>
                      <a:endParaRPr lang="en-US" dirty="0"/>
                    </a:p>
                  </a:txBody>
                  <a:tcPr/>
                </a:tc>
                <a:tc>
                  <a:txBody>
                    <a:bodyPr/>
                    <a:lstStyle/>
                    <a:p>
                      <a:r>
                        <a:rPr lang="en-GB" dirty="0"/>
                        <a:t>5</a:t>
                      </a:r>
                      <a:endParaRPr lang="en-US" dirty="0"/>
                    </a:p>
                  </a:txBody>
                  <a:tcPr/>
                </a:tc>
                <a:tc>
                  <a:txBody>
                    <a:bodyPr/>
                    <a:lstStyle/>
                    <a:p>
                      <a:r>
                        <a:rPr lang="en-GB" dirty="0"/>
                        <a:t>7</a:t>
                      </a:r>
                      <a:endParaRPr lang="en-US" dirty="0"/>
                    </a:p>
                  </a:txBody>
                  <a:tcPr/>
                </a:tc>
                <a:tc>
                  <a:txBody>
                    <a:bodyPr/>
                    <a:lstStyle/>
                    <a:p>
                      <a:r>
                        <a:rPr lang="en-GB" dirty="0"/>
                        <a:t>8</a:t>
                      </a:r>
                      <a:endParaRPr lang="en-US" dirty="0"/>
                    </a:p>
                  </a:txBody>
                  <a:tcPr/>
                </a:tc>
                <a:extLst>
                  <a:ext uri="{0D108BD9-81ED-4DB2-BD59-A6C34878D82A}">
                    <a16:rowId xmlns:a16="http://schemas.microsoft.com/office/drawing/2014/main" val="3717645957"/>
                  </a:ext>
                </a:extLst>
              </a:tr>
              <a:tr h="370840">
                <a:tc>
                  <a:txBody>
                    <a:bodyPr/>
                    <a:lstStyle/>
                    <a:p>
                      <a:r>
                        <a:rPr lang="en-GB" dirty="0"/>
                        <a:t>L(u)</a:t>
                      </a:r>
                      <a:endParaRPr lang="en-US" dirty="0"/>
                    </a:p>
                  </a:txBody>
                  <a:tcPr/>
                </a:tc>
                <a:tc>
                  <a:txBody>
                    <a:bodyPr/>
                    <a:lstStyle/>
                    <a:p>
                      <a:r>
                        <a:rPr lang="en-GB" dirty="0"/>
                        <a:t>1</a:t>
                      </a:r>
                      <a:endParaRPr lang="en-US" dirty="0"/>
                    </a:p>
                  </a:txBody>
                  <a:tcPr/>
                </a:tc>
                <a:tc>
                  <a:txBody>
                    <a:bodyPr/>
                    <a:lstStyle/>
                    <a:p>
                      <a:r>
                        <a:rPr lang="en-GB" dirty="0"/>
                        <a:t>2</a:t>
                      </a:r>
                      <a:endParaRPr lang="en-US" dirty="0"/>
                    </a:p>
                  </a:txBody>
                  <a:tcPr/>
                </a:tc>
                <a:tc>
                  <a:txBody>
                    <a:bodyPr/>
                    <a:lstStyle/>
                    <a:p>
                      <a:r>
                        <a:rPr lang="en-GB" dirty="0"/>
                        <a:t>3</a:t>
                      </a:r>
                      <a:endParaRPr lang="en-US" dirty="0"/>
                    </a:p>
                  </a:txBody>
                  <a:tcPr/>
                </a:tc>
                <a:tc>
                  <a:txBody>
                    <a:bodyPr/>
                    <a:lstStyle/>
                    <a:p>
                      <a:r>
                        <a:rPr lang="en-GB" dirty="0"/>
                        <a:t>6</a:t>
                      </a:r>
                      <a:endParaRPr lang="en-US" dirty="0"/>
                    </a:p>
                  </a:txBody>
                  <a:tcPr/>
                </a:tc>
                <a:tc>
                  <a:txBody>
                    <a:bodyPr/>
                    <a:lstStyle/>
                    <a:p>
                      <a:r>
                        <a:rPr lang="en-GB" dirty="0"/>
                        <a:t>4</a:t>
                      </a:r>
                      <a:endParaRPr lang="en-US" dirty="0"/>
                    </a:p>
                  </a:txBody>
                  <a:tcPr/>
                </a:tc>
                <a:tc>
                  <a:txBody>
                    <a:bodyPr/>
                    <a:lstStyle/>
                    <a:p>
                      <a:r>
                        <a:rPr lang="en-GB" dirty="0"/>
                        <a:t>5</a:t>
                      </a:r>
                      <a:endParaRPr lang="en-US" dirty="0"/>
                    </a:p>
                  </a:txBody>
                  <a:tcPr/>
                </a:tc>
                <a:tc>
                  <a:txBody>
                    <a:bodyPr/>
                    <a:lstStyle/>
                    <a:p>
                      <a:r>
                        <a:rPr lang="en-GB" dirty="0"/>
                        <a:t>6</a:t>
                      </a:r>
                      <a:endParaRPr lang="en-US" dirty="0"/>
                    </a:p>
                  </a:txBody>
                  <a:tcPr/>
                </a:tc>
                <a:tc>
                  <a:txBody>
                    <a:bodyPr/>
                    <a:lstStyle/>
                    <a:p>
                      <a:r>
                        <a:rPr lang="en-GB" dirty="0"/>
                        <a:t>6</a:t>
                      </a:r>
                      <a:endParaRPr lang="en-US" dirty="0"/>
                    </a:p>
                  </a:txBody>
                  <a:tcPr/>
                </a:tc>
                <a:extLst>
                  <a:ext uri="{0D108BD9-81ED-4DB2-BD59-A6C34878D82A}">
                    <a16:rowId xmlns:a16="http://schemas.microsoft.com/office/drawing/2014/main" val="3990293981"/>
                  </a:ext>
                </a:extLst>
              </a:tr>
            </a:tbl>
          </a:graphicData>
        </a:graphic>
      </p:graphicFrame>
      <p:pic>
        <p:nvPicPr>
          <p:cNvPr id="8" name="Picture 7">
            <a:extLst>
              <a:ext uri="{FF2B5EF4-FFF2-40B4-BE49-F238E27FC236}">
                <a16:creationId xmlns:a16="http://schemas.microsoft.com/office/drawing/2014/main" id="{E4CD4786-1C2E-41B1-BC09-9EE6FE924693}"/>
              </a:ext>
            </a:extLst>
          </p:cNvPr>
          <p:cNvPicPr>
            <a:picLocks noChangeAspect="1"/>
          </p:cNvPicPr>
          <p:nvPr/>
        </p:nvPicPr>
        <p:blipFill>
          <a:blip r:embed="rId4"/>
          <a:stretch>
            <a:fillRect/>
          </a:stretch>
        </p:blipFill>
        <p:spPr>
          <a:xfrm>
            <a:off x="7606748" y="1054962"/>
            <a:ext cx="4461221" cy="3920068"/>
          </a:xfrm>
          <a:prstGeom prst="rect">
            <a:avLst/>
          </a:prstGeom>
        </p:spPr>
      </p:pic>
      <p:sp>
        <p:nvSpPr>
          <p:cNvPr id="7" name="Rectangle 6">
            <a:extLst>
              <a:ext uri="{FF2B5EF4-FFF2-40B4-BE49-F238E27FC236}">
                <a16:creationId xmlns:a16="http://schemas.microsoft.com/office/drawing/2014/main" id="{2103B9EB-A60E-4E3F-8C59-8B36B8306978}"/>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2D85B36-4225-442D-8BC5-BD63EBF5A4F7}"/>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05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4DB8-F2E0-48BB-B979-53EBAAEAC43D}"/>
              </a:ext>
            </a:extLst>
          </p:cNvPr>
          <p:cNvSpPr>
            <a:spLocks noGrp="1"/>
          </p:cNvSpPr>
          <p:nvPr>
            <p:ph type="title"/>
          </p:nvPr>
        </p:nvSpPr>
        <p:spPr>
          <a:xfrm>
            <a:off x="0" y="0"/>
            <a:ext cx="3048000" cy="1325563"/>
          </a:xfrm>
        </p:spPr>
        <p:txBody>
          <a:bodyPr/>
          <a:lstStyle/>
          <a:p>
            <a:r>
              <a:rPr lang="en-GB" b="1" dirty="0"/>
              <a:t>Example 3</a:t>
            </a:r>
            <a:endParaRPr lang="en-US" b="1" dirty="0"/>
          </a:p>
        </p:txBody>
      </p:sp>
      <p:pic>
        <p:nvPicPr>
          <p:cNvPr id="5" name="Picture 4" descr="A close up of a map&#10;&#10;Description automatically generated">
            <a:extLst>
              <a:ext uri="{FF2B5EF4-FFF2-40B4-BE49-F238E27FC236}">
                <a16:creationId xmlns:a16="http://schemas.microsoft.com/office/drawing/2014/main" id="{8343E955-BFC8-4316-BA5A-57ED5852C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643" y="0"/>
            <a:ext cx="9793357" cy="6705600"/>
          </a:xfrm>
          <a:prstGeom prst="rect">
            <a:avLst/>
          </a:prstGeom>
        </p:spPr>
      </p:pic>
      <p:sp>
        <p:nvSpPr>
          <p:cNvPr id="4" name="Rectangle 3">
            <a:extLst>
              <a:ext uri="{FF2B5EF4-FFF2-40B4-BE49-F238E27FC236}">
                <a16:creationId xmlns:a16="http://schemas.microsoft.com/office/drawing/2014/main" id="{A05B287F-BA9D-45D0-AE7F-F497D3A8C794}"/>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27E8815-C093-4C7F-A924-510D822E181D}"/>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762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E4CC-2482-43E7-9C49-9B87EC452E75}"/>
              </a:ext>
            </a:extLst>
          </p:cNvPr>
          <p:cNvSpPr>
            <a:spLocks noGrp="1"/>
          </p:cNvSpPr>
          <p:nvPr>
            <p:ph type="title"/>
          </p:nvPr>
        </p:nvSpPr>
        <p:spPr>
          <a:xfrm>
            <a:off x="0" y="0"/>
            <a:ext cx="2650435" cy="1325563"/>
          </a:xfrm>
        </p:spPr>
        <p:txBody>
          <a:bodyPr/>
          <a:lstStyle/>
          <a:p>
            <a:r>
              <a:rPr lang="en-GB" b="1" dirty="0"/>
              <a:t>Example 3</a:t>
            </a:r>
            <a:endParaRPr lang="en-US" b="1" dirty="0"/>
          </a:p>
        </p:txBody>
      </p:sp>
      <p:pic>
        <p:nvPicPr>
          <p:cNvPr id="4" name="Picture 3">
            <a:extLst>
              <a:ext uri="{FF2B5EF4-FFF2-40B4-BE49-F238E27FC236}">
                <a16:creationId xmlns:a16="http://schemas.microsoft.com/office/drawing/2014/main" id="{31ACEFA4-E67A-4C7F-90B6-43B74DCFF16B}"/>
              </a:ext>
            </a:extLst>
          </p:cNvPr>
          <p:cNvPicPr>
            <a:picLocks noChangeAspect="1"/>
          </p:cNvPicPr>
          <p:nvPr/>
        </p:nvPicPr>
        <p:blipFill>
          <a:blip r:embed="rId2"/>
          <a:stretch>
            <a:fillRect/>
          </a:stretch>
        </p:blipFill>
        <p:spPr>
          <a:xfrm>
            <a:off x="0" y="1431234"/>
            <a:ext cx="6384649" cy="5426765"/>
          </a:xfrm>
          <a:prstGeom prst="rect">
            <a:avLst/>
          </a:prstGeom>
        </p:spPr>
      </p:pic>
      <p:pic>
        <p:nvPicPr>
          <p:cNvPr id="5" name="Picture 4">
            <a:extLst>
              <a:ext uri="{FF2B5EF4-FFF2-40B4-BE49-F238E27FC236}">
                <a16:creationId xmlns:a16="http://schemas.microsoft.com/office/drawing/2014/main" id="{2A73F4E3-294D-48D0-9D8E-7CC454E724A2}"/>
              </a:ext>
            </a:extLst>
          </p:cNvPr>
          <p:cNvPicPr>
            <a:picLocks noChangeAspect="1"/>
          </p:cNvPicPr>
          <p:nvPr/>
        </p:nvPicPr>
        <p:blipFill>
          <a:blip r:embed="rId3"/>
          <a:stretch>
            <a:fillRect/>
          </a:stretch>
        </p:blipFill>
        <p:spPr>
          <a:xfrm>
            <a:off x="5658679" y="0"/>
            <a:ext cx="6533322" cy="6765235"/>
          </a:xfrm>
          <a:prstGeom prst="rect">
            <a:avLst/>
          </a:prstGeom>
        </p:spPr>
      </p:pic>
      <p:sp>
        <p:nvSpPr>
          <p:cNvPr id="6" name="Rectangle 5">
            <a:extLst>
              <a:ext uri="{FF2B5EF4-FFF2-40B4-BE49-F238E27FC236}">
                <a16:creationId xmlns:a16="http://schemas.microsoft.com/office/drawing/2014/main" id="{DE79AC1C-FC41-4733-BC40-1ECC8D7AB05D}"/>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04A0885-4ADF-417A-A779-0A6E828F32E2}"/>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26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0A4B-B720-4127-8C20-74D9C8CFC39D}"/>
              </a:ext>
            </a:extLst>
          </p:cNvPr>
          <p:cNvSpPr>
            <a:spLocks noGrp="1"/>
          </p:cNvSpPr>
          <p:nvPr>
            <p:ph type="title"/>
          </p:nvPr>
        </p:nvSpPr>
        <p:spPr>
          <a:xfrm>
            <a:off x="0" y="13597"/>
            <a:ext cx="2769704" cy="1325563"/>
          </a:xfrm>
        </p:spPr>
        <p:txBody>
          <a:bodyPr/>
          <a:lstStyle/>
          <a:p>
            <a:r>
              <a:rPr lang="en-GB" b="1" dirty="0"/>
              <a:t>Example 3</a:t>
            </a:r>
            <a:endParaRPr lang="en-US" b="1" dirty="0"/>
          </a:p>
        </p:txBody>
      </p:sp>
      <p:pic>
        <p:nvPicPr>
          <p:cNvPr id="5" name="Picture 4" descr="A screenshot of a cell phone&#10;&#10;Description automatically generated">
            <a:extLst>
              <a:ext uri="{FF2B5EF4-FFF2-40B4-BE49-F238E27FC236}">
                <a16:creationId xmlns:a16="http://schemas.microsoft.com/office/drawing/2014/main" id="{57F6E78F-D470-4B87-AE2E-37BA56CAF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2453"/>
            <a:ext cx="6820852" cy="5611950"/>
          </a:xfrm>
          <a:prstGeom prst="rect">
            <a:avLst/>
          </a:prstGeom>
        </p:spPr>
      </p:pic>
      <p:pic>
        <p:nvPicPr>
          <p:cNvPr id="4" name="Picture 3">
            <a:extLst>
              <a:ext uri="{FF2B5EF4-FFF2-40B4-BE49-F238E27FC236}">
                <a16:creationId xmlns:a16="http://schemas.microsoft.com/office/drawing/2014/main" id="{8D35A2B6-6CED-4F83-A4FF-1A4551EB13C8}"/>
              </a:ext>
            </a:extLst>
          </p:cNvPr>
          <p:cNvPicPr>
            <a:picLocks noChangeAspect="1"/>
          </p:cNvPicPr>
          <p:nvPr/>
        </p:nvPicPr>
        <p:blipFill>
          <a:blip r:embed="rId3"/>
          <a:stretch>
            <a:fillRect/>
          </a:stretch>
        </p:blipFill>
        <p:spPr>
          <a:xfrm>
            <a:off x="6500813" y="212035"/>
            <a:ext cx="5691187" cy="6308035"/>
          </a:xfrm>
          <a:prstGeom prst="rect">
            <a:avLst/>
          </a:prstGeom>
        </p:spPr>
      </p:pic>
      <p:sp>
        <p:nvSpPr>
          <p:cNvPr id="6" name="Rectangle 5">
            <a:extLst>
              <a:ext uri="{FF2B5EF4-FFF2-40B4-BE49-F238E27FC236}">
                <a16:creationId xmlns:a16="http://schemas.microsoft.com/office/drawing/2014/main" id="{10462791-230B-4FED-A6ED-33C04852AD62}"/>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2CA9CAE-5864-4AAE-A566-F6908E4E3066}"/>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26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152D-C263-4EF2-BF08-ABA51C098275}"/>
              </a:ext>
            </a:extLst>
          </p:cNvPr>
          <p:cNvSpPr>
            <a:spLocks noGrp="1"/>
          </p:cNvSpPr>
          <p:nvPr>
            <p:ph type="title"/>
          </p:nvPr>
        </p:nvSpPr>
        <p:spPr>
          <a:xfrm>
            <a:off x="0" y="0"/>
            <a:ext cx="2743200" cy="516835"/>
          </a:xfrm>
        </p:spPr>
        <p:txBody>
          <a:bodyPr>
            <a:normAutofit fontScale="90000"/>
          </a:bodyPr>
          <a:lstStyle/>
          <a:p>
            <a:r>
              <a:rPr lang="en-GB" b="1" dirty="0"/>
              <a:t>Example 3</a:t>
            </a:r>
            <a:endParaRPr lang="en-US" b="1" dirty="0"/>
          </a:p>
        </p:txBody>
      </p:sp>
      <p:pic>
        <p:nvPicPr>
          <p:cNvPr id="5" name="Picture 4" descr="A screenshot of a cell phone&#10;&#10;Description automatically generated">
            <a:extLst>
              <a:ext uri="{FF2B5EF4-FFF2-40B4-BE49-F238E27FC236}">
                <a16:creationId xmlns:a16="http://schemas.microsoft.com/office/drawing/2014/main" id="{64DB764E-8230-4909-935E-022D90B34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0" y="516835"/>
            <a:ext cx="7037312" cy="6341165"/>
          </a:xfrm>
          <a:prstGeom prst="rect">
            <a:avLst/>
          </a:prstGeom>
        </p:spPr>
      </p:pic>
      <p:pic>
        <p:nvPicPr>
          <p:cNvPr id="6" name="Picture 5">
            <a:extLst>
              <a:ext uri="{FF2B5EF4-FFF2-40B4-BE49-F238E27FC236}">
                <a16:creationId xmlns:a16="http://schemas.microsoft.com/office/drawing/2014/main" id="{DA68FF56-2D50-4062-AFC6-F28CFFABA810}"/>
              </a:ext>
            </a:extLst>
          </p:cNvPr>
          <p:cNvPicPr>
            <a:picLocks noChangeAspect="1"/>
          </p:cNvPicPr>
          <p:nvPr/>
        </p:nvPicPr>
        <p:blipFill>
          <a:blip r:embed="rId3"/>
          <a:stretch>
            <a:fillRect/>
          </a:stretch>
        </p:blipFill>
        <p:spPr>
          <a:xfrm>
            <a:off x="6188765" y="2054087"/>
            <a:ext cx="6003235" cy="4803913"/>
          </a:xfrm>
          <a:prstGeom prst="rect">
            <a:avLst/>
          </a:prstGeom>
        </p:spPr>
      </p:pic>
      <p:graphicFrame>
        <p:nvGraphicFramePr>
          <p:cNvPr id="12" name="Table 6">
            <a:extLst>
              <a:ext uri="{FF2B5EF4-FFF2-40B4-BE49-F238E27FC236}">
                <a16:creationId xmlns:a16="http://schemas.microsoft.com/office/drawing/2014/main" id="{FA596865-7557-410E-B0AC-05A25D407E7E}"/>
              </a:ext>
            </a:extLst>
          </p:cNvPr>
          <p:cNvGraphicFramePr>
            <a:graphicFrameLocks noGrp="1"/>
          </p:cNvGraphicFramePr>
          <p:nvPr>
            <p:extLst>
              <p:ext uri="{D42A27DB-BD31-4B8C-83A1-F6EECF244321}">
                <p14:modId xmlns:p14="http://schemas.microsoft.com/office/powerpoint/2010/main" val="3515470390"/>
              </p:ext>
            </p:extLst>
          </p:nvPr>
        </p:nvGraphicFramePr>
        <p:xfrm>
          <a:off x="4064001" y="0"/>
          <a:ext cx="8127999" cy="111252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1410849400"/>
                    </a:ext>
                  </a:extLst>
                </a:gridCol>
                <a:gridCol w="903111">
                  <a:extLst>
                    <a:ext uri="{9D8B030D-6E8A-4147-A177-3AD203B41FA5}">
                      <a16:colId xmlns:a16="http://schemas.microsoft.com/office/drawing/2014/main" val="2526060735"/>
                    </a:ext>
                  </a:extLst>
                </a:gridCol>
                <a:gridCol w="903111">
                  <a:extLst>
                    <a:ext uri="{9D8B030D-6E8A-4147-A177-3AD203B41FA5}">
                      <a16:colId xmlns:a16="http://schemas.microsoft.com/office/drawing/2014/main" val="2258478532"/>
                    </a:ext>
                  </a:extLst>
                </a:gridCol>
                <a:gridCol w="903111">
                  <a:extLst>
                    <a:ext uri="{9D8B030D-6E8A-4147-A177-3AD203B41FA5}">
                      <a16:colId xmlns:a16="http://schemas.microsoft.com/office/drawing/2014/main" val="671809092"/>
                    </a:ext>
                  </a:extLst>
                </a:gridCol>
                <a:gridCol w="903111">
                  <a:extLst>
                    <a:ext uri="{9D8B030D-6E8A-4147-A177-3AD203B41FA5}">
                      <a16:colId xmlns:a16="http://schemas.microsoft.com/office/drawing/2014/main" val="2265570637"/>
                    </a:ext>
                  </a:extLst>
                </a:gridCol>
                <a:gridCol w="903111">
                  <a:extLst>
                    <a:ext uri="{9D8B030D-6E8A-4147-A177-3AD203B41FA5}">
                      <a16:colId xmlns:a16="http://schemas.microsoft.com/office/drawing/2014/main" val="320469174"/>
                    </a:ext>
                  </a:extLst>
                </a:gridCol>
                <a:gridCol w="903111">
                  <a:extLst>
                    <a:ext uri="{9D8B030D-6E8A-4147-A177-3AD203B41FA5}">
                      <a16:colId xmlns:a16="http://schemas.microsoft.com/office/drawing/2014/main" val="2784407796"/>
                    </a:ext>
                  </a:extLst>
                </a:gridCol>
                <a:gridCol w="903111">
                  <a:extLst>
                    <a:ext uri="{9D8B030D-6E8A-4147-A177-3AD203B41FA5}">
                      <a16:colId xmlns:a16="http://schemas.microsoft.com/office/drawing/2014/main" val="2743960424"/>
                    </a:ext>
                  </a:extLst>
                </a:gridCol>
                <a:gridCol w="903111">
                  <a:extLst>
                    <a:ext uri="{9D8B030D-6E8A-4147-A177-3AD203B41FA5}">
                      <a16:colId xmlns:a16="http://schemas.microsoft.com/office/drawing/2014/main" val="3636142305"/>
                    </a:ext>
                  </a:extLst>
                </a:gridCol>
              </a:tblGrid>
              <a:tr h="370840">
                <a:tc>
                  <a:txBody>
                    <a:bodyPr/>
                    <a:lstStyle/>
                    <a:p>
                      <a:r>
                        <a:rPr lang="en-GB" dirty="0"/>
                        <a:t>Vertex</a:t>
                      </a:r>
                      <a:endParaRPr lang="en-US" dirty="0"/>
                    </a:p>
                  </a:txBody>
                  <a:tcPr/>
                </a:tc>
                <a:tc>
                  <a:txBody>
                    <a:bodyPr/>
                    <a:lstStyle/>
                    <a:p>
                      <a:r>
                        <a:rPr lang="en-GB" dirty="0"/>
                        <a:t>1</a:t>
                      </a:r>
                      <a:endParaRPr lang="en-US" dirty="0"/>
                    </a:p>
                  </a:txBody>
                  <a:tcPr/>
                </a:tc>
                <a:tc>
                  <a:txBody>
                    <a:bodyPr/>
                    <a:lstStyle/>
                    <a:p>
                      <a:r>
                        <a:rPr lang="en-GB" dirty="0"/>
                        <a:t>2</a:t>
                      </a:r>
                      <a:endParaRPr lang="en-US" dirty="0"/>
                    </a:p>
                  </a:txBody>
                  <a:tcPr/>
                </a:tc>
                <a:tc>
                  <a:txBody>
                    <a:bodyPr/>
                    <a:lstStyle/>
                    <a:p>
                      <a:r>
                        <a:rPr lang="en-GB" dirty="0"/>
                        <a:t>3</a:t>
                      </a:r>
                      <a:endParaRPr lang="en-US" dirty="0"/>
                    </a:p>
                  </a:txBody>
                  <a:tcPr/>
                </a:tc>
                <a:tc>
                  <a:txBody>
                    <a:bodyPr/>
                    <a:lstStyle/>
                    <a:p>
                      <a:r>
                        <a:rPr lang="en-GB" dirty="0"/>
                        <a:t>4</a:t>
                      </a:r>
                      <a:endParaRPr lang="en-US" dirty="0"/>
                    </a:p>
                  </a:txBody>
                  <a:tcPr/>
                </a:tc>
                <a:tc>
                  <a:txBody>
                    <a:bodyPr/>
                    <a:lstStyle/>
                    <a:p>
                      <a:r>
                        <a:rPr lang="en-GB" dirty="0"/>
                        <a:t>5</a:t>
                      </a:r>
                      <a:endParaRPr lang="en-US" dirty="0"/>
                    </a:p>
                  </a:txBody>
                  <a:tcPr/>
                </a:tc>
                <a:tc>
                  <a:txBody>
                    <a:bodyPr/>
                    <a:lstStyle/>
                    <a:p>
                      <a:r>
                        <a:rPr lang="en-GB" dirty="0"/>
                        <a:t>6</a:t>
                      </a:r>
                      <a:endParaRPr lang="en-US" dirty="0"/>
                    </a:p>
                  </a:txBody>
                  <a:tcPr/>
                </a:tc>
                <a:tc>
                  <a:txBody>
                    <a:bodyPr/>
                    <a:lstStyle/>
                    <a:p>
                      <a:r>
                        <a:rPr lang="en-GB" dirty="0"/>
                        <a:t>7</a:t>
                      </a:r>
                      <a:endParaRPr lang="en-US" dirty="0"/>
                    </a:p>
                  </a:txBody>
                  <a:tcPr/>
                </a:tc>
                <a:tc>
                  <a:txBody>
                    <a:bodyPr/>
                    <a:lstStyle/>
                    <a:p>
                      <a:r>
                        <a:rPr lang="en-GB" dirty="0"/>
                        <a:t>8</a:t>
                      </a:r>
                      <a:endParaRPr lang="en-US" dirty="0"/>
                    </a:p>
                  </a:txBody>
                  <a:tcPr/>
                </a:tc>
                <a:extLst>
                  <a:ext uri="{0D108BD9-81ED-4DB2-BD59-A6C34878D82A}">
                    <a16:rowId xmlns:a16="http://schemas.microsoft.com/office/drawing/2014/main" val="2714022652"/>
                  </a:ext>
                </a:extLst>
              </a:tr>
              <a:tr h="370840">
                <a:tc>
                  <a:txBody>
                    <a:bodyPr/>
                    <a:lstStyle/>
                    <a:p>
                      <a:r>
                        <a:rPr lang="en-GB" dirty="0"/>
                        <a:t>DFN(u)</a:t>
                      </a:r>
                      <a:endParaRPr lang="en-US" dirty="0"/>
                    </a:p>
                  </a:txBody>
                  <a:tcPr/>
                </a:tc>
                <a:tc>
                  <a:txBody>
                    <a:bodyPr/>
                    <a:lstStyle/>
                    <a:p>
                      <a:r>
                        <a:rPr lang="en-GB" dirty="0"/>
                        <a:t>1</a:t>
                      </a:r>
                      <a:endParaRPr lang="en-US" dirty="0"/>
                    </a:p>
                  </a:txBody>
                  <a:tcPr/>
                </a:tc>
                <a:tc>
                  <a:txBody>
                    <a:bodyPr/>
                    <a:lstStyle/>
                    <a:p>
                      <a:r>
                        <a:rPr lang="en-GB" dirty="0"/>
                        <a:t>2</a:t>
                      </a:r>
                      <a:endParaRPr lang="en-US" dirty="0"/>
                    </a:p>
                  </a:txBody>
                  <a:tcPr/>
                </a:tc>
                <a:tc>
                  <a:txBody>
                    <a:bodyPr/>
                    <a:lstStyle/>
                    <a:p>
                      <a:r>
                        <a:rPr lang="en-GB" dirty="0"/>
                        <a:t>3</a:t>
                      </a:r>
                      <a:endParaRPr lang="en-US" dirty="0"/>
                    </a:p>
                  </a:txBody>
                  <a:tcPr/>
                </a:tc>
                <a:tc>
                  <a:txBody>
                    <a:bodyPr/>
                    <a:lstStyle/>
                    <a:p>
                      <a:r>
                        <a:rPr lang="en-GB" dirty="0"/>
                        <a:t>4</a:t>
                      </a:r>
                      <a:endParaRPr lang="en-US" dirty="0"/>
                    </a:p>
                  </a:txBody>
                  <a:tcPr/>
                </a:tc>
                <a:tc>
                  <a:txBody>
                    <a:bodyPr/>
                    <a:lstStyle/>
                    <a:p>
                      <a:r>
                        <a:rPr lang="en-GB" dirty="0"/>
                        <a:t>5</a:t>
                      </a:r>
                      <a:endParaRPr lang="en-US" dirty="0"/>
                    </a:p>
                  </a:txBody>
                  <a:tcPr/>
                </a:tc>
                <a:tc>
                  <a:txBody>
                    <a:bodyPr/>
                    <a:lstStyle/>
                    <a:p>
                      <a:r>
                        <a:rPr lang="en-GB" dirty="0"/>
                        <a:t>6</a:t>
                      </a:r>
                      <a:endParaRPr lang="en-US" dirty="0"/>
                    </a:p>
                  </a:txBody>
                  <a:tcPr/>
                </a:tc>
                <a:tc>
                  <a:txBody>
                    <a:bodyPr/>
                    <a:lstStyle/>
                    <a:p>
                      <a:r>
                        <a:rPr lang="en-GB" dirty="0"/>
                        <a:t>8</a:t>
                      </a:r>
                      <a:endParaRPr lang="en-US" dirty="0"/>
                    </a:p>
                  </a:txBody>
                  <a:tcPr/>
                </a:tc>
                <a:tc>
                  <a:txBody>
                    <a:bodyPr/>
                    <a:lstStyle/>
                    <a:p>
                      <a:r>
                        <a:rPr lang="en-GB" dirty="0"/>
                        <a:t>7</a:t>
                      </a:r>
                      <a:endParaRPr lang="en-US" dirty="0"/>
                    </a:p>
                  </a:txBody>
                  <a:tcPr/>
                </a:tc>
                <a:extLst>
                  <a:ext uri="{0D108BD9-81ED-4DB2-BD59-A6C34878D82A}">
                    <a16:rowId xmlns:a16="http://schemas.microsoft.com/office/drawing/2014/main" val="3717645957"/>
                  </a:ext>
                </a:extLst>
              </a:tr>
              <a:tr h="370840">
                <a:tc>
                  <a:txBody>
                    <a:bodyPr/>
                    <a:lstStyle/>
                    <a:p>
                      <a:r>
                        <a:rPr lang="en-GB" dirty="0"/>
                        <a:t>L(u)</a:t>
                      </a:r>
                      <a:endParaRPr lang="en-US" dirty="0"/>
                    </a:p>
                  </a:txBody>
                  <a:tcPr/>
                </a:tc>
                <a:tc>
                  <a:txBody>
                    <a:bodyPr/>
                    <a:lstStyle/>
                    <a:p>
                      <a:r>
                        <a:rPr lang="en-GB" dirty="0"/>
                        <a:t>1</a:t>
                      </a:r>
                      <a:endParaRPr lang="en-US" dirty="0"/>
                    </a:p>
                  </a:txBody>
                  <a:tcPr/>
                </a:tc>
                <a:tc>
                  <a:txBody>
                    <a:bodyPr/>
                    <a:lstStyle/>
                    <a:p>
                      <a:r>
                        <a:rPr lang="en-GB" dirty="0"/>
                        <a:t>1</a:t>
                      </a:r>
                      <a:endParaRPr lang="en-US" dirty="0"/>
                    </a:p>
                  </a:txBody>
                  <a:tcPr/>
                </a:tc>
                <a:tc>
                  <a:txBody>
                    <a:bodyPr/>
                    <a:lstStyle/>
                    <a:p>
                      <a:r>
                        <a:rPr lang="en-GB" dirty="0"/>
                        <a:t>1</a:t>
                      </a:r>
                      <a:endParaRPr lang="en-US" dirty="0"/>
                    </a:p>
                  </a:txBody>
                  <a:tcPr/>
                </a:tc>
                <a:tc>
                  <a:txBody>
                    <a:bodyPr/>
                    <a:lstStyle/>
                    <a:p>
                      <a:r>
                        <a:rPr lang="en-GB" dirty="0"/>
                        <a:t>1</a:t>
                      </a:r>
                      <a:endParaRPr lang="en-US" dirty="0"/>
                    </a:p>
                  </a:txBody>
                  <a:tcPr/>
                </a:tc>
                <a:tc>
                  <a:txBody>
                    <a:bodyPr/>
                    <a:lstStyle/>
                    <a:p>
                      <a:r>
                        <a:rPr lang="en-GB" dirty="0"/>
                        <a:t>1</a:t>
                      </a:r>
                      <a:endParaRPr lang="en-US" dirty="0"/>
                    </a:p>
                  </a:txBody>
                  <a:tcPr/>
                </a:tc>
                <a:tc>
                  <a:txBody>
                    <a:bodyPr/>
                    <a:lstStyle/>
                    <a:p>
                      <a:r>
                        <a:rPr lang="en-GB" dirty="0"/>
                        <a:t>4</a:t>
                      </a:r>
                      <a:endParaRPr lang="en-US" dirty="0"/>
                    </a:p>
                  </a:txBody>
                  <a:tcPr/>
                </a:tc>
                <a:tc>
                  <a:txBody>
                    <a:bodyPr/>
                    <a:lstStyle/>
                    <a:p>
                      <a:r>
                        <a:rPr lang="en-GB" dirty="0"/>
                        <a:t>3</a:t>
                      </a:r>
                      <a:endParaRPr lang="en-US" dirty="0"/>
                    </a:p>
                  </a:txBody>
                  <a:tcPr/>
                </a:tc>
                <a:tc>
                  <a:txBody>
                    <a:bodyPr/>
                    <a:lstStyle/>
                    <a:p>
                      <a:r>
                        <a:rPr lang="en-GB" dirty="0"/>
                        <a:t>4</a:t>
                      </a:r>
                      <a:endParaRPr lang="en-US" dirty="0"/>
                    </a:p>
                  </a:txBody>
                  <a:tcPr/>
                </a:tc>
                <a:extLst>
                  <a:ext uri="{0D108BD9-81ED-4DB2-BD59-A6C34878D82A}">
                    <a16:rowId xmlns:a16="http://schemas.microsoft.com/office/drawing/2014/main" val="3990293981"/>
                  </a:ext>
                </a:extLst>
              </a:tr>
            </a:tbl>
          </a:graphicData>
        </a:graphic>
      </p:graphicFrame>
      <p:sp>
        <p:nvSpPr>
          <p:cNvPr id="7" name="Rectangle 6">
            <a:extLst>
              <a:ext uri="{FF2B5EF4-FFF2-40B4-BE49-F238E27FC236}">
                <a16:creationId xmlns:a16="http://schemas.microsoft.com/office/drawing/2014/main" id="{D7C25261-5807-4C29-8808-4CE31A145E6A}"/>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B632296-2465-4E79-A4C3-882E35569BA9}"/>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886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0476-1839-46AA-9370-B68FAB7DA0CB}"/>
              </a:ext>
            </a:extLst>
          </p:cNvPr>
          <p:cNvSpPr>
            <a:spLocks noGrp="1"/>
          </p:cNvSpPr>
          <p:nvPr>
            <p:ph type="title"/>
          </p:nvPr>
        </p:nvSpPr>
        <p:spPr>
          <a:xfrm>
            <a:off x="0" y="18255"/>
            <a:ext cx="12192000" cy="738983"/>
          </a:xfrm>
        </p:spPr>
        <p:txBody>
          <a:bodyPr>
            <a:normAutofit/>
          </a:bodyPr>
          <a:lstStyle/>
          <a:p>
            <a:r>
              <a:rPr lang="en-GB" b="1" dirty="0"/>
              <a:t>Exercise Problems on Articulation points using DFS</a:t>
            </a:r>
            <a:endParaRPr lang="en-US" b="1" dirty="0"/>
          </a:p>
        </p:txBody>
      </p:sp>
      <p:pic>
        <p:nvPicPr>
          <p:cNvPr id="2050" name="Picture 2" descr="enter image description here">
            <a:extLst>
              <a:ext uri="{FF2B5EF4-FFF2-40B4-BE49-F238E27FC236}">
                <a16:creationId xmlns:a16="http://schemas.microsoft.com/office/drawing/2014/main" id="{D0932900-AC41-4BF9-9F35-CD2FB9AB7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9" y="1122397"/>
            <a:ext cx="4391026" cy="2628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1898FF4-6F2A-4B40-A889-B0DDAD6B02B1}"/>
              </a:ext>
            </a:extLst>
          </p:cNvPr>
          <p:cNvPicPr>
            <a:picLocks noChangeAspect="1"/>
          </p:cNvPicPr>
          <p:nvPr/>
        </p:nvPicPr>
        <p:blipFill>
          <a:blip r:embed="rId3"/>
          <a:stretch>
            <a:fillRect/>
          </a:stretch>
        </p:blipFill>
        <p:spPr>
          <a:xfrm>
            <a:off x="3771276" y="1160098"/>
            <a:ext cx="4124328" cy="2452688"/>
          </a:xfrm>
          <a:prstGeom prst="rect">
            <a:avLst/>
          </a:prstGeom>
        </p:spPr>
      </p:pic>
      <p:pic>
        <p:nvPicPr>
          <p:cNvPr id="6" name="Picture 5">
            <a:extLst>
              <a:ext uri="{FF2B5EF4-FFF2-40B4-BE49-F238E27FC236}">
                <a16:creationId xmlns:a16="http://schemas.microsoft.com/office/drawing/2014/main" id="{2A3454DF-0239-4F54-B35C-0C072BB6C42B}"/>
              </a:ext>
            </a:extLst>
          </p:cNvPr>
          <p:cNvPicPr>
            <a:picLocks noChangeAspect="1"/>
          </p:cNvPicPr>
          <p:nvPr/>
        </p:nvPicPr>
        <p:blipFill>
          <a:blip r:embed="rId4"/>
          <a:stretch>
            <a:fillRect/>
          </a:stretch>
        </p:blipFill>
        <p:spPr>
          <a:xfrm>
            <a:off x="8369679" y="1628153"/>
            <a:ext cx="3228975" cy="2187971"/>
          </a:xfrm>
          <a:prstGeom prst="rect">
            <a:avLst/>
          </a:prstGeom>
        </p:spPr>
      </p:pic>
      <p:pic>
        <p:nvPicPr>
          <p:cNvPr id="7" name="Picture 6">
            <a:extLst>
              <a:ext uri="{FF2B5EF4-FFF2-40B4-BE49-F238E27FC236}">
                <a16:creationId xmlns:a16="http://schemas.microsoft.com/office/drawing/2014/main" id="{BAF5CA26-5319-457E-8BDE-A88A22961617}"/>
              </a:ext>
            </a:extLst>
          </p:cNvPr>
          <p:cNvPicPr>
            <a:picLocks noChangeAspect="1"/>
          </p:cNvPicPr>
          <p:nvPr/>
        </p:nvPicPr>
        <p:blipFill>
          <a:blip r:embed="rId5"/>
          <a:stretch>
            <a:fillRect/>
          </a:stretch>
        </p:blipFill>
        <p:spPr>
          <a:xfrm>
            <a:off x="0" y="3855641"/>
            <a:ext cx="3214688" cy="2187969"/>
          </a:xfrm>
          <a:prstGeom prst="rect">
            <a:avLst/>
          </a:prstGeom>
        </p:spPr>
      </p:pic>
      <p:pic>
        <p:nvPicPr>
          <p:cNvPr id="9" name="Picture 8">
            <a:extLst>
              <a:ext uri="{FF2B5EF4-FFF2-40B4-BE49-F238E27FC236}">
                <a16:creationId xmlns:a16="http://schemas.microsoft.com/office/drawing/2014/main" id="{DCD6143A-0669-40E6-BD0E-B950EB7DDE14}"/>
              </a:ext>
            </a:extLst>
          </p:cNvPr>
          <p:cNvPicPr>
            <a:picLocks noChangeAspect="1"/>
          </p:cNvPicPr>
          <p:nvPr/>
        </p:nvPicPr>
        <p:blipFill>
          <a:blip r:embed="rId6"/>
          <a:stretch>
            <a:fillRect/>
          </a:stretch>
        </p:blipFill>
        <p:spPr>
          <a:xfrm>
            <a:off x="8336652" y="4733923"/>
            <a:ext cx="3228975" cy="1419225"/>
          </a:xfrm>
          <a:prstGeom prst="rect">
            <a:avLst/>
          </a:prstGeom>
        </p:spPr>
      </p:pic>
      <p:pic>
        <p:nvPicPr>
          <p:cNvPr id="10" name="Picture 9">
            <a:extLst>
              <a:ext uri="{FF2B5EF4-FFF2-40B4-BE49-F238E27FC236}">
                <a16:creationId xmlns:a16="http://schemas.microsoft.com/office/drawing/2014/main" id="{A2781640-9D86-45B3-B4C8-AA2FFF4AC2D2}"/>
              </a:ext>
            </a:extLst>
          </p:cNvPr>
          <p:cNvPicPr>
            <a:picLocks noChangeAspect="1"/>
          </p:cNvPicPr>
          <p:nvPr/>
        </p:nvPicPr>
        <p:blipFill>
          <a:blip r:embed="rId7"/>
          <a:stretch>
            <a:fillRect/>
          </a:stretch>
        </p:blipFill>
        <p:spPr>
          <a:xfrm>
            <a:off x="3529013" y="3424236"/>
            <a:ext cx="4300537" cy="2619375"/>
          </a:xfrm>
          <a:prstGeom prst="rect">
            <a:avLst/>
          </a:prstGeom>
        </p:spPr>
      </p:pic>
      <p:sp>
        <p:nvSpPr>
          <p:cNvPr id="11" name="Rectangle 10">
            <a:extLst>
              <a:ext uri="{FF2B5EF4-FFF2-40B4-BE49-F238E27FC236}">
                <a16:creationId xmlns:a16="http://schemas.microsoft.com/office/drawing/2014/main" id="{1B0A7C19-8C2E-46E1-AEA1-57A692CD2DD6}"/>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BDE6CCF-CC3E-430C-ACEC-B4AD81635EFD}"/>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256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111C-9E57-4A8A-9A57-C48D4265A726}"/>
              </a:ext>
            </a:extLst>
          </p:cNvPr>
          <p:cNvSpPr>
            <a:spLocks noGrp="1"/>
          </p:cNvSpPr>
          <p:nvPr>
            <p:ph type="title"/>
          </p:nvPr>
        </p:nvSpPr>
        <p:spPr>
          <a:xfrm>
            <a:off x="0" y="0"/>
            <a:ext cx="3005138" cy="808383"/>
          </a:xfrm>
        </p:spPr>
        <p:txBody>
          <a:bodyPr/>
          <a:lstStyle/>
          <a:p>
            <a:r>
              <a:rPr lang="en-GB" b="1" dirty="0"/>
              <a:t>Problems</a:t>
            </a:r>
            <a:endParaRPr lang="en-US" b="1" dirty="0"/>
          </a:p>
        </p:txBody>
      </p:sp>
      <p:pic>
        <p:nvPicPr>
          <p:cNvPr id="5" name="Picture 4">
            <a:extLst>
              <a:ext uri="{FF2B5EF4-FFF2-40B4-BE49-F238E27FC236}">
                <a16:creationId xmlns:a16="http://schemas.microsoft.com/office/drawing/2014/main" id="{EF730957-89B5-492E-A4CC-87070D31C84A}"/>
              </a:ext>
            </a:extLst>
          </p:cNvPr>
          <p:cNvPicPr>
            <a:picLocks noChangeAspect="1"/>
          </p:cNvPicPr>
          <p:nvPr/>
        </p:nvPicPr>
        <p:blipFill>
          <a:blip r:embed="rId2"/>
          <a:stretch>
            <a:fillRect/>
          </a:stretch>
        </p:blipFill>
        <p:spPr>
          <a:xfrm>
            <a:off x="503583" y="1457738"/>
            <a:ext cx="5473147" cy="2928731"/>
          </a:xfrm>
          <a:prstGeom prst="rect">
            <a:avLst/>
          </a:prstGeom>
        </p:spPr>
      </p:pic>
      <p:pic>
        <p:nvPicPr>
          <p:cNvPr id="8" name="Picture 7">
            <a:extLst>
              <a:ext uri="{FF2B5EF4-FFF2-40B4-BE49-F238E27FC236}">
                <a16:creationId xmlns:a16="http://schemas.microsoft.com/office/drawing/2014/main" id="{7FAAE100-B17E-4AEA-9513-6ECEA82B8246}"/>
              </a:ext>
            </a:extLst>
          </p:cNvPr>
          <p:cNvPicPr>
            <a:picLocks noChangeAspect="1"/>
          </p:cNvPicPr>
          <p:nvPr/>
        </p:nvPicPr>
        <p:blipFill>
          <a:blip r:embed="rId3"/>
          <a:stretch>
            <a:fillRect/>
          </a:stretch>
        </p:blipFill>
        <p:spPr>
          <a:xfrm>
            <a:off x="5772150" y="3667125"/>
            <a:ext cx="6419850" cy="3190875"/>
          </a:xfrm>
          <a:prstGeom prst="rect">
            <a:avLst/>
          </a:prstGeom>
        </p:spPr>
      </p:pic>
      <p:pic>
        <p:nvPicPr>
          <p:cNvPr id="9" name="Picture 8">
            <a:extLst>
              <a:ext uri="{FF2B5EF4-FFF2-40B4-BE49-F238E27FC236}">
                <a16:creationId xmlns:a16="http://schemas.microsoft.com/office/drawing/2014/main" id="{8BC883E1-65FD-4E64-A7EB-26DCAE99D37D}"/>
              </a:ext>
            </a:extLst>
          </p:cNvPr>
          <p:cNvPicPr>
            <a:picLocks noChangeAspect="1"/>
          </p:cNvPicPr>
          <p:nvPr/>
        </p:nvPicPr>
        <p:blipFill>
          <a:blip r:embed="rId4"/>
          <a:stretch>
            <a:fillRect/>
          </a:stretch>
        </p:blipFill>
        <p:spPr>
          <a:xfrm>
            <a:off x="503584" y="4386469"/>
            <a:ext cx="4582766" cy="2471531"/>
          </a:xfrm>
          <a:prstGeom prst="rect">
            <a:avLst/>
          </a:prstGeom>
        </p:spPr>
      </p:pic>
      <p:pic>
        <p:nvPicPr>
          <p:cNvPr id="10" name="Picture 9">
            <a:extLst>
              <a:ext uri="{FF2B5EF4-FFF2-40B4-BE49-F238E27FC236}">
                <a16:creationId xmlns:a16="http://schemas.microsoft.com/office/drawing/2014/main" id="{8D4797B0-008F-4E35-A326-21ECACF402F1}"/>
              </a:ext>
            </a:extLst>
          </p:cNvPr>
          <p:cNvPicPr>
            <a:picLocks noChangeAspect="1"/>
          </p:cNvPicPr>
          <p:nvPr/>
        </p:nvPicPr>
        <p:blipFill>
          <a:blip r:embed="rId5"/>
          <a:stretch>
            <a:fillRect/>
          </a:stretch>
        </p:blipFill>
        <p:spPr>
          <a:xfrm>
            <a:off x="6504541" y="1"/>
            <a:ext cx="5473147" cy="3429000"/>
          </a:xfrm>
          <a:prstGeom prst="rect">
            <a:avLst/>
          </a:prstGeom>
        </p:spPr>
      </p:pic>
      <p:sp>
        <p:nvSpPr>
          <p:cNvPr id="7" name="Rectangle 6">
            <a:extLst>
              <a:ext uri="{FF2B5EF4-FFF2-40B4-BE49-F238E27FC236}">
                <a16:creationId xmlns:a16="http://schemas.microsoft.com/office/drawing/2014/main" id="{6732CD9A-F7E5-423D-B767-14CDCC4E6C58}"/>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2028262-F817-493C-ACBA-A300BD3EB798}"/>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02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a:extLst>
              <a:ext uri="{FF2B5EF4-FFF2-40B4-BE49-F238E27FC236}">
                <a16:creationId xmlns:a16="http://schemas.microsoft.com/office/drawing/2014/main" id="{392DCE1D-89D7-46CC-9AB7-153E2CBDCE3F}"/>
              </a:ext>
            </a:extLst>
          </p:cNvPr>
          <p:cNvSpPr>
            <a:spLocks noGrp="1" noChangeArrowheads="1"/>
          </p:cNvSpPr>
          <p:nvPr>
            <p:ph type="title"/>
          </p:nvPr>
        </p:nvSpPr>
        <p:spPr>
          <a:xfrm>
            <a:off x="294861" y="76995"/>
            <a:ext cx="10515600" cy="1325563"/>
          </a:xfrm>
        </p:spPr>
        <p:txBody>
          <a:bodyPr/>
          <a:lstStyle/>
          <a:p>
            <a:r>
              <a:rPr lang="en-US" altLang="en-US" b="1" dirty="0"/>
              <a:t>Reachability, connectedness</a:t>
            </a:r>
          </a:p>
        </p:txBody>
      </p:sp>
      <p:sp>
        <p:nvSpPr>
          <p:cNvPr id="739331" name="Rectangle 3">
            <a:extLst>
              <a:ext uri="{FF2B5EF4-FFF2-40B4-BE49-F238E27FC236}">
                <a16:creationId xmlns:a16="http://schemas.microsoft.com/office/drawing/2014/main" id="{0B4B78F9-7B32-4324-A869-527D3D8DEF3B}"/>
              </a:ext>
            </a:extLst>
          </p:cNvPr>
          <p:cNvSpPr>
            <a:spLocks noGrp="1" noChangeArrowheads="1"/>
          </p:cNvSpPr>
          <p:nvPr>
            <p:ph idx="1"/>
          </p:nvPr>
        </p:nvSpPr>
        <p:spPr>
          <a:xfrm>
            <a:off x="1524000" y="1295400"/>
            <a:ext cx="9144000" cy="5562600"/>
          </a:xfrm>
        </p:spPr>
        <p:txBody>
          <a:bodyPr/>
          <a:lstStyle/>
          <a:p>
            <a:r>
              <a:rPr lang="en-US" altLang="en-US" b="1" dirty="0"/>
              <a:t>reachable</a:t>
            </a:r>
            <a:r>
              <a:rPr lang="en-US" altLang="en-US" dirty="0"/>
              <a:t>: Vertex </a:t>
            </a:r>
            <a:r>
              <a:rPr lang="en-US" altLang="en-US" i="1" dirty="0"/>
              <a:t>a</a:t>
            </a:r>
            <a:r>
              <a:rPr lang="en-US" altLang="en-US" dirty="0"/>
              <a:t> is </a:t>
            </a:r>
            <a:r>
              <a:rPr lang="en-US" altLang="en-US" i="1" dirty="0"/>
              <a:t>reachable </a:t>
            </a:r>
            <a:r>
              <a:rPr lang="en-US" altLang="en-US" dirty="0"/>
              <a:t>from </a:t>
            </a:r>
            <a:r>
              <a:rPr lang="en-US" altLang="en-US" i="1" dirty="0"/>
              <a:t>b</a:t>
            </a:r>
            <a:br>
              <a:rPr lang="en-US" altLang="en-US" dirty="0"/>
            </a:br>
            <a:r>
              <a:rPr lang="en-US" altLang="en-US" dirty="0"/>
              <a:t>if a path exists from </a:t>
            </a:r>
            <a:r>
              <a:rPr lang="en-US" altLang="en-US" i="1" dirty="0"/>
              <a:t>a</a:t>
            </a:r>
            <a:r>
              <a:rPr lang="en-US" altLang="en-US" dirty="0"/>
              <a:t> to </a:t>
            </a:r>
            <a:r>
              <a:rPr lang="en-US" altLang="en-US" i="1" dirty="0"/>
              <a:t>b</a:t>
            </a:r>
            <a:r>
              <a:rPr lang="en-US" altLang="en-US" dirty="0"/>
              <a:t>.</a:t>
            </a:r>
          </a:p>
          <a:p>
            <a:pPr lvl="1"/>
            <a:endParaRPr lang="en-US" altLang="en-US" dirty="0"/>
          </a:p>
          <a:p>
            <a:r>
              <a:rPr lang="en-US" altLang="en-US" b="1" dirty="0"/>
              <a:t>connected</a:t>
            </a:r>
            <a:r>
              <a:rPr lang="en-US" altLang="en-US" dirty="0"/>
              <a:t>: A graph is </a:t>
            </a:r>
            <a:r>
              <a:rPr lang="en-US" altLang="en-US" i="1" dirty="0"/>
              <a:t>connected</a:t>
            </a:r>
            <a:r>
              <a:rPr lang="en-US" altLang="en-US" dirty="0"/>
              <a:t> if every</a:t>
            </a:r>
            <a:br>
              <a:rPr lang="en-US" altLang="en-US" dirty="0"/>
            </a:br>
            <a:r>
              <a:rPr lang="en-US" altLang="en-US" dirty="0"/>
              <a:t>vertex is reachable from any other.</a:t>
            </a:r>
          </a:p>
          <a:p>
            <a:pPr lvl="1"/>
            <a:r>
              <a:rPr lang="en-US" altLang="en-US" dirty="0"/>
              <a:t>Is the graph at top right connected?</a:t>
            </a:r>
          </a:p>
          <a:p>
            <a:pPr lvl="1"/>
            <a:endParaRPr lang="en-US" altLang="en-US" dirty="0"/>
          </a:p>
          <a:p>
            <a:r>
              <a:rPr lang="en-US" altLang="en-US" b="1" dirty="0"/>
              <a:t>strongly connected</a:t>
            </a:r>
            <a:r>
              <a:rPr lang="en-US" altLang="en-US" dirty="0"/>
              <a:t>: When every vertex</a:t>
            </a:r>
            <a:br>
              <a:rPr lang="en-US" altLang="en-US" dirty="0"/>
            </a:br>
            <a:r>
              <a:rPr lang="en-US" altLang="en-US" dirty="0"/>
              <a:t>has an edge to every other vertex.</a:t>
            </a:r>
          </a:p>
        </p:txBody>
      </p:sp>
      <p:grpSp>
        <p:nvGrpSpPr>
          <p:cNvPr id="739334" name="Group 6">
            <a:extLst>
              <a:ext uri="{FF2B5EF4-FFF2-40B4-BE49-F238E27FC236}">
                <a16:creationId xmlns:a16="http://schemas.microsoft.com/office/drawing/2014/main" id="{DE568794-AA51-43AA-8370-B6AE255FF435}"/>
              </a:ext>
            </a:extLst>
          </p:cNvPr>
          <p:cNvGrpSpPr>
            <a:grpSpLocks/>
          </p:cNvGrpSpPr>
          <p:nvPr/>
        </p:nvGrpSpPr>
        <p:grpSpPr bwMode="auto">
          <a:xfrm>
            <a:off x="7239001" y="1371601"/>
            <a:ext cx="3114675" cy="2733675"/>
            <a:chOff x="3654" y="2022"/>
            <a:chExt cx="1962" cy="1722"/>
          </a:xfrm>
        </p:grpSpPr>
        <p:sp>
          <p:nvSpPr>
            <p:cNvPr id="739335" name="Text Box 6">
              <a:extLst>
                <a:ext uri="{FF2B5EF4-FFF2-40B4-BE49-F238E27FC236}">
                  <a16:creationId xmlns:a16="http://schemas.microsoft.com/office/drawing/2014/main" id="{3C8C3BF7-5A01-4D32-A303-D1B9FBCA836B}"/>
                </a:ext>
              </a:extLst>
            </p:cNvPr>
            <p:cNvSpPr txBox="1">
              <a:spLocks noChangeArrowheads="1"/>
            </p:cNvSpPr>
            <p:nvPr/>
          </p:nvSpPr>
          <p:spPr bwMode="auto">
            <a:xfrm>
              <a:off x="4720" y="2268"/>
              <a:ext cx="260"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000" baseline="-25000">
                <a:solidFill>
                  <a:schemeClr val="tx2"/>
                </a:solidFill>
                <a:latin typeface="Calibri" panose="020F0502020204030204" pitchFamily="34" charset="0"/>
                <a:ea typeface="ＭＳ Ｐゴシック" panose="020B0600070205080204" pitchFamily="34" charset="-128"/>
              </a:endParaRPr>
            </a:p>
          </p:txBody>
        </p:sp>
        <p:sp>
          <p:nvSpPr>
            <p:cNvPr id="739336" name="Oval 8">
              <a:extLst>
                <a:ext uri="{FF2B5EF4-FFF2-40B4-BE49-F238E27FC236}">
                  <a16:creationId xmlns:a16="http://schemas.microsoft.com/office/drawing/2014/main" id="{21891C16-002F-4C72-BAFC-925F020D14AE}"/>
                </a:ext>
              </a:extLst>
            </p:cNvPr>
            <p:cNvSpPr>
              <a:spLocks noChangeArrowheads="1"/>
            </p:cNvSpPr>
            <p:nvPr/>
          </p:nvSpPr>
          <p:spPr bwMode="auto">
            <a:xfrm>
              <a:off x="4678" y="2514"/>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X</a:t>
              </a:r>
            </a:p>
          </p:txBody>
        </p:sp>
        <p:sp>
          <p:nvSpPr>
            <p:cNvPr id="739337" name="Oval 9">
              <a:extLst>
                <a:ext uri="{FF2B5EF4-FFF2-40B4-BE49-F238E27FC236}">
                  <a16:creationId xmlns:a16="http://schemas.microsoft.com/office/drawing/2014/main" id="{1181EDA4-D0F4-4829-AE4E-325A89EEC663}"/>
                </a:ext>
              </a:extLst>
            </p:cNvPr>
            <p:cNvSpPr>
              <a:spLocks noChangeArrowheads="1"/>
            </p:cNvSpPr>
            <p:nvPr/>
          </p:nvSpPr>
          <p:spPr bwMode="auto">
            <a:xfrm>
              <a:off x="3654" y="2514"/>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U</a:t>
              </a:r>
            </a:p>
          </p:txBody>
        </p:sp>
        <p:sp>
          <p:nvSpPr>
            <p:cNvPr id="739338" name="Oval 10">
              <a:extLst>
                <a:ext uri="{FF2B5EF4-FFF2-40B4-BE49-F238E27FC236}">
                  <a16:creationId xmlns:a16="http://schemas.microsoft.com/office/drawing/2014/main" id="{F765C08E-F5AF-41BA-87FA-38B84CCAC0C9}"/>
                </a:ext>
              </a:extLst>
            </p:cNvPr>
            <p:cNvSpPr>
              <a:spLocks noChangeArrowheads="1"/>
            </p:cNvSpPr>
            <p:nvPr/>
          </p:nvSpPr>
          <p:spPr bwMode="auto">
            <a:xfrm>
              <a:off x="4166" y="2022"/>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V</a:t>
              </a:r>
            </a:p>
          </p:txBody>
        </p:sp>
        <p:sp>
          <p:nvSpPr>
            <p:cNvPr id="739339" name="Oval 11">
              <a:extLst>
                <a:ext uri="{FF2B5EF4-FFF2-40B4-BE49-F238E27FC236}">
                  <a16:creationId xmlns:a16="http://schemas.microsoft.com/office/drawing/2014/main" id="{83EA95D0-2A46-4F41-9B8F-2FAA38EA9DAA}"/>
                </a:ext>
              </a:extLst>
            </p:cNvPr>
            <p:cNvSpPr>
              <a:spLocks noChangeArrowheads="1"/>
            </p:cNvSpPr>
            <p:nvPr/>
          </p:nvSpPr>
          <p:spPr bwMode="auto">
            <a:xfrm>
              <a:off x="4166" y="3006"/>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W</a:t>
              </a:r>
            </a:p>
          </p:txBody>
        </p:sp>
        <p:sp>
          <p:nvSpPr>
            <p:cNvPr id="739340" name="Oval 12">
              <a:extLst>
                <a:ext uri="{FF2B5EF4-FFF2-40B4-BE49-F238E27FC236}">
                  <a16:creationId xmlns:a16="http://schemas.microsoft.com/office/drawing/2014/main" id="{A452D8CD-2D91-4BBA-97AE-934F49DB48E2}"/>
                </a:ext>
              </a:extLst>
            </p:cNvPr>
            <p:cNvSpPr>
              <a:spLocks noChangeArrowheads="1"/>
            </p:cNvSpPr>
            <p:nvPr/>
          </p:nvSpPr>
          <p:spPr bwMode="auto">
            <a:xfrm>
              <a:off x="5360" y="2514"/>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Z</a:t>
              </a:r>
            </a:p>
          </p:txBody>
        </p:sp>
        <p:cxnSp>
          <p:nvCxnSpPr>
            <p:cNvPr id="739341" name="AutoShape 13">
              <a:extLst>
                <a:ext uri="{FF2B5EF4-FFF2-40B4-BE49-F238E27FC236}">
                  <a16:creationId xmlns:a16="http://schemas.microsoft.com/office/drawing/2014/main" id="{79122DA1-F5CE-4937-B4AA-759EEFDD8EA8}"/>
                </a:ext>
              </a:extLst>
            </p:cNvPr>
            <p:cNvCxnSpPr>
              <a:cxnSpLocks noChangeShapeType="1"/>
              <a:stCxn id="739338" idx="3"/>
              <a:endCxn id="739337" idx="7"/>
            </p:cNvCxnSpPr>
            <p:nvPr/>
          </p:nvCxnSpPr>
          <p:spPr bwMode="auto">
            <a:xfrm flipH="1">
              <a:off x="3873" y="2237"/>
              <a:ext cx="330"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9342" name="AutoShape 14">
              <a:extLst>
                <a:ext uri="{FF2B5EF4-FFF2-40B4-BE49-F238E27FC236}">
                  <a16:creationId xmlns:a16="http://schemas.microsoft.com/office/drawing/2014/main" id="{7BF4A654-D6D7-4B34-83E6-B25ABF2EE2A1}"/>
                </a:ext>
              </a:extLst>
            </p:cNvPr>
            <p:cNvCxnSpPr>
              <a:cxnSpLocks noChangeShapeType="1"/>
              <a:stCxn id="739339" idx="1"/>
              <a:endCxn id="739337" idx="5"/>
            </p:cNvCxnSpPr>
            <p:nvPr/>
          </p:nvCxnSpPr>
          <p:spPr bwMode="auto">
            <a:xfrm flipH="1" flipV="1">
              <a:off x="3873" y="2729"/>
              <a:ext cx="330"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9343" name="AutoShape 15">
              <a:extLst>
                <a:ext uri="{FF2B5EF4-FFF2-40B4-BE49-F238E27FC236}">
                  <a16:creationId xmlns:a16="http://schemas.microsoft.com/office/drawing/2014/main" id="{B15986C9-D2B2-4634-A9C8-76618A040963}"/>
                </a:ext>
              </a:extLst>
            </p:cNvPr>
            <p:cNvCxnSpPr>
              <a:cxnSpLocks noChangeShapeType="1"/>
              <a:stCxn id="739339" idx="7"/>
              <a:endCxn id="739336" idx="3"/>
            </p:cNvCxnSpPr>
            <p:nvPr/>
          </p:nvCxnSpPr>
          <p:spPr bwMode="auto">
            <a:xfrm flipV="1">
              <a:off x="4384" y="2729"/>
              <a:ext cx="331"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9344" name="AutoShape 16">
              <a:extLst>
                <a:ext uri="{FF2B5EF4-FFF2-40B4-BE49-F238E27FC236}">
                  <a16:creationId xmlns:a16="http://schemas.microsoft.com/office/drawing/2014/main" id="{63DD3798-3251-48EB-85C8-C3F345313904}"/>
                </a:ext>
              </a:extLst>
            </p:cNvPr>
            <p:cNvCxnSpPr>
              <a:cxnSpLocks noChangeShapeType="1"/>
              <a:stCxn id="739336" idx="6"/>
              <a:endCxn id="739340" idx="2"/>
            </p:cNvCxnSpPr>
            <p:nvPr/>
          </p:nvCxnSpPr>
          <p:spPr bwMode="auto">
            <a:xfrm>
              <a:off x="4939" y="2637"/>
              <a:ext cx="416" cy="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9345" name="AutoShape 17">
              <a:extLst>
                <a:ext uri="{FF2B5EF4-FFF2-40B4-BE49-F238E27FC236}">
                  <a16:creationId xmlns:a16="http://schemas.microsoft.com/office/drawing/2014/main" id="{4D5996F7-72EB-4EDB-A6DA-EF0F445D1563}"/>
                </a:ext>
              </a:extLst>
            </p:cNvPr>
            <p:cNvCxnSpPr>
              <a:cxnSpLocks noChangeShapeType="1"/>
              <a:stCxn id="739338" idx="5"/>
              <a:endCxn id="739336" idx="1"/>
            </p:cNvCxnSpPr>
            <p:nvPr/>
          </p:nvCxnSpPr>
          <p:spPr bwMode="auto">
            <a:xfrm>
              <a:off x="4384" y="2237"/>
              <a:ext cx="331"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9346" name="AutoShape 18">
              <a:extLst>
                <a:ext uri="{FF2B5EF4-FFF2-40B4-BE49-F238E27FC236}">
                  <a16:creationId xmlns:a16="http://schemas.microsoft.com/office/drawing/2014/main" id="{BD2C27C4-911B-4E93-B7E9-C822607B86A5}"/>
                </a:ext>
              </a:extLst>
            </p:cNvPr>
            <p:cNvCxnSpPr>
              <a:cxnSpLocks noChangeShapeType="1"/>
              <a:stCxn id="739338" idx="4"/>
              <a:endCxn id="739339" idx="0"/>
            </p:cNvCxnSpPr>
            <p:nvPr/>
          </p:nvCxnSpPr>
          <p:spPr bwMode="auto">
            <a:xfrm>
              <a:off x="4294" y="2273"/>
              <a:ext cx="0" cy="72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9347" name="Oval 19">
              <a:extLst>
                <a:ext uri="{FF2B5EF4-FFF2-40B4-BE49-F238E27FC236}">
                  <a16:creationId xmlns:a16="http://schemas.microsoft.com/office/drawing/2014/main" id="{61DD079B-0450-468C-9252-CF77FFC48A6E}"/>
                </a:ext>
              </a:extLst>
            </p:cNvPr>
            <p:cNvSpPr>
              <a:spLocks noChangeArrowheads="1"/>
            </p:cNvSpPr>
            <p:nvPr/>
          </p:nvSpPr>
          <p:spPr bwMode="auto">
            <a:xfrm>
              <a:off x="4683" y="3498"/>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Y</a:t>
              </a:r>
            </a:p>
          </p:txBody>
        </p:sp>
        <p:cxnSp>
          <p:nvCxnSpPr>
            <p:cNvPr id="739348" name="AutoShape 20">
              <a:extLst>
                <a:ext uri="{FF2B5EF4-FFF2-40B4-BE49-F238E27FC236}">
                  <a16:creationId xmlns:a16="http://schemas.microsoft.com/office/drawing/2014/main" id="{2E886E78-E660-41A2-9FD2-FEF7645916D7}"/>
                </a:ext>
              </a:extLst>
            </p:cNvPr>
            <p:cNvCxnSpPr>
              <a:cxnSpLocks noChangeShapeType="1"/>
              <a:stCxn id="739339" idx="5"/>
              <a:endCxn id="739347" idx="1"/>
            </p:cNvCxnSpPr>
            <p:nvPr/>
          </p:nvCxnSpPr>
          <p:spPr bwMode="auto">
            <a:xfrm>
              <a:off x="4384" y="3221"/>
              <a:ext cx="336"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9349" name="AutoShape 21">
              <a:extLst>
                <a:ext uri="{FF2B5EF4-FFF2-40B4-BE49-F238E27FC236}">
                  <a16:creationId xmlns:a16="http://schemas.microsoft.com/office/drawing/2014/main" id="{C099DB40-2E47-49A3-9FE0-455AF2A160E6}"/>
                </a:ext>
              </a:extLst>
            </p:cNvPr>
            <p:cNvCxnSpPr>
              <a:cxnSpLocks noChangeShapeType="1"/>
              <a:stCxn id="739336" idx="4"/>
              <a:endCxn id="739347" idx="0"/>
            </p:cNvCxnSpPr>
            <p:nvPr/>
          </p:nvCxnSpPr>
          <p:spPr bwMode="auto">
            <a:xfrm>
              <a:off x="4806" y="2765"/>
              <a:ext cx="5" cy="72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9350" name="Text Box 22">
              <a:extLst>
                <a:ext uri="{FF2B5EF4-FFF2-40B4-BE49-F238E27FC236}">
                  <a16:creationId xmlns:a16="http://schemas.microsoft.com/office/drawing/2014/main" id="{0E2EEFB5-EA43-42EA-916B-CF34A138F1F0}"/>
                </a:ext>
              </a:extLst>
            </p:cNvPr>
            <p:cNvSpPr txBox="1">
              <a:spLocks noChangeArrowheads="1"/>
            </p:cNvSpPr>
            <p:nvPr/>
          </p:nvSpPr>
          <p:spPr bwMode="auto">
            <a:xfrm>
              <a:off x="3873" y="215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a</a:t>
              </a:r>
            </a:p>
          </p:txBody>
        </p:sp>
        <p:sp>
          <p:nvSpPr>
            <p:cNvPr id="739351" name="Text Box 23">
              <a:extLst>
                <a:ext uri="{FF2B5EF4-FFF2-40B4-BE49-F238E27FC236}">
                  <a16:creationId xmlns:a16="http://schemas.microsoft.com/office/drawing/2014/main" id="{65D3AAD9-F3A1-403D-9A9D-A59C16223DD0}"/>
                </a:ext>
              </a:extLst>
            </p:cNvPr>
            <p:cNvSpPr txBox="1">
              <a:spLocks noChangeArrowheads="1"/>
            </p:cNvSpPr>
            <p:nvPr/>
          </p:nvSpPr>
          <p:spPr bwMode="auto">
            <a:xfrm>
              <a:off x="3865" y="2765"/>
              <a:ext cx="1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c</a:t>
              </a:r>
            </a:p>
          </p:txBody>
        </p:sp>
        <p:sp>
          <p:nvSpPr>
            <p:cNvPr id="739352" name="Text Box 24">
              <a:extLst>
                <a:ext uri="{FF2B5EF4-FFF2-40B4-BE49-F238E27FC236}">
                  <a16:creationId xmlns:a16="http://schemas.microsoft.com/office/drawing/2014/main" id="{03F5BF08-6084-427B-A7A4-6B01793ACC73}"/>
                </a:ext>
              </a:extLst>
            </p:cNvPr>
            <p:cNvSpPr txBox="1">
              <a:spLocks noChangeArrowheads="1"/>
            </p:cNvSpPr>
            <p:nvPr/>
          </p:nvSpPr>
          <p:spPr bwMode="auto">
            <a:xfrm>
              <a:off x="4550" y="2145"/>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b</a:t>
              </a:r>
            </a:p>
          </p:txBody>
        </p:sp>
        <p:sp>
          <p:nvSpPr>
            <p:cNvPr id="739353" name="Text Box 25">
              <a:extLst>
                <a:ext uri="{FF2B5EF4-FFF2-40B4-BE49-F238E27FC236}">
                  <a16:creationId xmlns:a16="http://schemas.microsoft.com/office/drawing/2014/main" id="{7941B4E9-F481-4C40-9A7E-E1F4785D2886}"/>
                </a:ext>
              </a:extLst>
            </p:cNvPr>
            <p:cNvSpPr txBox="1">
              <a:spLocks noChangeArrowheads="1"/>
            </p:cNvSpPr>
            <p:nvPr/>
          </p:nvSpPr>
          <p:spPr bwMode="auto">
            <a:xfrm>
              <a:off x="4507" y="2801"/>
              <a:ext cx="19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e</a:t>
              </a:r>
            </a:p>
          </p:txBody>
        </p:sp>
        <p:sp>
          <p:nvSpPr>
            <p:cNvPr id="739354" name="Text Box 26">
              <a:extLst>
                <a:ext uri="{FF2B5EF4-FFF2-40B4-BE49-F238E27FC236}">
                  <a16:creationId xmlns:a16="http://schemas.microsoft.com/office/drawing/2014/main" id="{7DA718FC-3C56-4EE6-9091-3517CFD77C60}"/>
                </a:ext>
              </a:extLst>
            </p:cNvPr>
            <p:cNvSpPr txBox="1">
              <a:spLocks noChangeArrowheads="1"/>
            </p:cNvSpPr>
            <p:nvPr/>
          </p:nvSpPr>
          <p:spPr bwMode="auto">
            <a:xfrm>
              <a:off x="4123" y="2432"/>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d</a:t>
              </a:r>
            </a:p>
          </p:txBody>
        </p:sp>
        <p:sp>
          <p:nvSpPr>
            <p:cNvPr id="739355" name="Text Box 27">
              <a:extLst>
                <a:ext uri="{FF2B5EF4-FFF2-40B4-BE49-F238E27FC236}">
                  <a16:creationId xmlns:a16="http://schemas.microsoft.com/office/drawing/2014/main" id="{3F44407C-225D-4610-8111-45AA84487EC3}"/>
                </a:ext>
              </a:extLst>
            </p:cNvPr>
            <p:cNvSpPr txBox="1">
              <a:spLocks noChangeArrowheads="1"/>
            </p:cNvSpPr>
            <p:nvPr/>
          </p:nvSpPr>
          <p:spPr bwMode="auto">
            <a:xfrm>
              <a:off x="4425" y="3339"/>
              <a:ext cx="1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f</a:t>
              </a:r>
            </a:p>
          </p:txBody>
        </p:sp>
        <p:sp>
          <p:nvSpPr>
            <p:cNvPr id="739356" name="Text Box 28">
              <a:extLst>
                <a:ext uri="{FF2B5EF4-FFF2-40B4-BE49-F238E27FC236}">
                  <a16:creationId xmlns:a16="http://schemas.microsoft.com/office/drawing/2014/main" id="{2D174804-3156-43F7-88A2-4D444D9CB1C0}"/>
                </a:ext>
              </a:extLst>
            </p:cNvPr>
            <p:cNvSpPr txBox="1">
              <a:spLocks noChangeArrowheads="1"/>
            </p:cNvSpPr>
            <p:nvPr/>
          </p:nvSpPr>
          <p:spPr bwMode="auto">
            <a:xfrm>
              <a:off x="4784" y="3037"/>
              <a:ext cx="1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g</a:t>
              </a:r>
            </a:p>
          </p:txBody>
        </p:sp>
        <p:sp>
          <p:nvSpPr>
            <p:cNvPr id="739357" name="Text Box 29">
              <a:extLst>
                <a:ext uri="{FF2B5EF4-FFF2-40B4-BE49-F238E27FC236}">
                  <a16:creationId xmlns:a16="http://schemas.microsoft.com/office/drawing/2014/main" id="{C70A2455-BFB5-4424-9DA4-C211A44C7D31}"/>
                </a:ext>
              </a:extLst>
            </p:cNvPr>
            <p:cNvSpPr txBox="1">
              <a:spLocks noChangeArrowheads="1"/>
            </p:cNvSpPr>
            <p:nvPr/>
          </p:nvSpPr>
          <p:spPr bwMode="auto">
            <a:xfrm>
              <a:off x="5067" y="2637"/>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h</a:t>
              </a:r>
            </a:p>
          </p:txBody>
        </p:sp>
        <p:sp>
          <p:nvSpPr>
            <p:cNvPr id="739358" name="Text Box 30">
              <a:extLst>
                <a:ext uri="{FF2B5EF4-FFF2-40B4-BE49-F238E27FC236}">
                  <a16:creationId xmlns:a16="http://schemas.microsoft.com/office/drawing/2014/main" id="{48A3C8D4-C161-4BBF-BB33-1479E2DA7A84}"/>
                </a:ext>
              </a:extLst>
            </p:cNvPr>
            <p:cNvSpPr txBox="1">
              <a:spLocks noChangeArrowheads="1"/>
            </p:cNvSpPr>
            <p:nvPr/>
          </p:nvSpPr>
          <p:spPr bwMode="auto">
            <a:xfrm>
              <a:off x="4038" y="2637"/>
              <a:ext cx="25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000" baseline="-25000">
                <a:solidFill>
                  <a:schemeClr val="accent2"/>
                </a:solidFill>
                <a:latin typeface="Calibri" panose="020F0502020204030204" pitchFamily="34" charset="0"/>
                <a:ea typeface="ＭＳ Ｐゴシック" panose="020B0600070205080204" pitchFamily="34" charset="-128"/>
              </a:endParaRPr>
            </a:p>
          </p:txBody>
        </p:sp>
      </p:grpSp>
      <p:sp>
        <p:nvSpPr>
          <p:cNvPr id="739359" name="Oval 31">
            <a:extLst>
              <a:ext uri="{FF2B5EF4-FFF2-40B4-BE49-F238E27FC236}">
                <a16:creationId xmlns:a16="http://schemas.microsoft.com/office/drawing/2014/main" id="{AF6C0757-FA7F-4D9A-9325-96A32F264957}"/>
              </a:ext>
            </a:extLst>
          </p:cNvPr>
          <p:cNvSpPr>
            <a:spLocks noChangeArrowheads="1"/>
          </p:cNvSpPr>
          <p:nvPr/>
        </p:nvSpPr>
        <p:spPr bwMode="auto">
          <a:xfrm>
            <a:off x="3200400" y="5334000"/>
            <a:ext cx="381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a</a:t>
            </a:r>
          </a:p>
        </p:txBody>
      </p:sp>
      <p:sp>
        <p:nvSpPr>
          <p:cNvPr id="739360" name="Oval 32">
            <a:extLst>
              <a:ext uri="{FF2B5EF4-FFF2-40B4-BE49-F238E27FC236}">
                <a16:creationId xmlns:a16="http://schemas.microsoft.com/office/drawing/2014/main" id="{5487686E-EDFA-4CB9-93A0-8F7DE83487E4}"/>
              </a:ext>
            </a:extLst>
          </p:cNvPr>
          <p:cNvSpPr>
            <a:spLocks noChangeArrowheads="1"/>
          </p:cNvSpPr>
          <p:nvPr/>
        </p:nvSpPr>
        <p:spPr bwMode="auto">
          <a:xfrm>
            <a:off x="3200400" y="6019800"/>
            <a:ext cx="381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c</a:t>
            </a:r>
          </a:p>
        </p:txBody>
      </p:sp>
      <p:sp>
        <p:nvSpPr>
          <p:cNvPr id="739361" name="Oval 33">
            <a:extLst>
              <a:ext uri="{FF2B5EF4-FFF2-40B4-BE49-F238E27FC236}">
                <a16:creationId xmlns:a16="http://schemas.microsoft.com/office/drawing/2014/main" id="{F451BA8A-BF72-4AD3-8A28-960A86F1B3A1}"/>
              </a:ext>
            </a:extLst>
          </p:cNvPr>
          <p:cNvSpPr>
            <a:spLocks noChangeArrowheads="1"/>
          </p:cNvSpPr>
          <p:nvPr/>
        </p:nvSpPr>
        <p:spPr bwMode="auto">
          <a:xfrm>
            <a:off x="3962400" y="5334000"/>
            <a:ext cx="381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b</a:t>
            </a:r>
          </a:p>
        </p:txBody>
      </p:sp>
      <p:sp>
        <p:nvSpPr>
          <p:cNvPr id="739362" name="Oval 34">
            <a:extLst>
              <a:ext uri="{FF2B5EF4-FFF2-40B4-BE49-F238E27FC236}">
                <a16:creationId xmlns:a16="http://schemas.microsoft.com/office/drawing/2014/main" id="{4B981A0A-D4FB-48C7-8F07-F8379A633BCA}"/>
              </a:ext>
            </a:extLst>
          </p:cNvPr>
          <p:cNvSpPr>
            <a:spLocks noChangeArrowheads="1"/>
          </p:cNvSpPr>
          <p:nvPr/>
        </p:nvSpPr>
        <p:spPr bwMode="auto">
          <a:xfrm>
            <a:off x="3962400" y="6019800"/>
            <a:ext cx="381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d</a:t>
            </a:r>
          </a:p>
        </p:txBody>
      </p:sp>
      <p:cxnSp>
        <p:nvCxnSpPr>
          <p:cNvPr id="739363" name="AutoShape 35">
            <a:extLst>
              <a:ext uri="{FF2B5EF4-FFF2-40B4-BE49-F238E27FC236}">
                <a16:creationId xmlns:a16="http://schemas.microsoft.com/office/drawing/2014/main" id="{58FF02FB-05E8-474E-B2EB-6CA6023729CD}"/>
              </a:ext>
            </a:extLst>
          </p:cNvPr>
          <p:cNvCxnSpPr>
            <a:cxnSpLocks noChangeShapeType="1"/>
            <a:stCxn id="739359" idx="4"/>
            <a:endCxn id="739360" idx="0"/>
          </p:cNvCxnSpPr>
          <p:nvPr/>
        </p:nvCxnSpPr>
        <p:spPr bwMode="auto">
          <a:xfrm>
            <a:off x="3390900" y="5724525"/>
            <a:ext cx="0" cy="2857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9364" name="AutoShape 36">
            <a:extLst>
              <a:ext uri="{FF2B5EF4-FFF2-40B4-BE49-F238E27FC236}">
                <a16:creationId xmlns:a16="http://schemas.microsoft.com/office/drawing/2014/main" id="{DFD0150C-BCB9-4CBF-866C-1874DB031BC9}"/>
              </a:ext>
            </a:extLst>
          </p:cNvPr>
          <p:cNvCxnSpPr>
            <a:cxnSpLocks noChangeShapeType="1"/>
            <a:stCxn id="739360" idx="6"/>
            <a:endCxn id="739362" idx="2"/>
          </p:cNvCxnSpPr>
          <p:nvPr/>
        </p:nvCxnSpPr>
        <p:spPr bwMode="auto">
          <a:xfrm>
            <a:off x="3590925" y="6210300"/>
            <a:ext cx="3619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9365" name="AutoShape 37">
            <a:extLst>
              <a:ext uri="{FF2B5EF4-FFF2-40B4-BE49-F238E27FC236}">
                <a16:creationId xmlns:a16="http://schemas.microsoft.com/office/drawing/2014/main" id="{4C918B53-7D8A-4B0C-83DC-984157AB42D5}"/>
              </a:ext>
            </a:extLst>
          </p:cNvPr>
          <p:cNvCxnSpPr>
            <a:cxnSpLocks noChangeShapeType="1"/>
            <a:stCxn id="739362" idx="0"/>
            <a:endCxn id="739361" idx="4"/>
          </p:cNvCxnSpPr>
          <p:nvPr/>
        </p:nvCxnSpPr>
        <p:spPr bwMode="auto">
          <a:xfrm flipV="1">
            <a:off x="4152900" y="5724525"/>
            <a:ext cx="0" cy="2857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9366" name="AutoShape 38">
            <a:extLst>
              <a:ext uri="{FF2B5EF4-FFF2-40B4-BE49-F238E27FC236}">
                <a16:creationId xmlns:a16="http://schemas.microsoft.com/office/drawing/2014/main" id="{D1AF6BCC-C76B-41BB-B563-9BD3442A1EDF}"/>
              </a:ext>
            </a:extLst>
          </p:cNvPr>
          <p:cNvCxnSpPr>
            <a:cxnSpLocks noChangeShapeType="1"/>
            <a:stCxn id="739360" idx="7"/>
            <a:endCxn id="739361" idx="3"/>
          </p:cNvCxnSpPr>
          <p:nvPr/>
        </p:nvCxnSpPr>
        <p:spPr bwMode="auto">
          <a:xfrm flipV="1">
            <a:off x="3525839" y="5668964"/>
            <a:ext cx="492125" cy="3968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9367" name="AutoShape 39">
            <a:extLst>
              <a:ext uri="{FF2B5EF4-FFF2-40B4-BE49-F238E27FC236}">
                <a16:creationId xmlns:a16="http://schemas.microsoft.com/office/drawing/2014/main" id="{9D1A3285-9769-46B8-B8BC-C1D561AD1D2E}"/>
              </a:ext>
            </a:extLst>
          </p:cNvPr>
          <p:cNvCxnSpPr>
            <a:cxnSpLocks noChangeShapeType="1"/>
            <a:stCxn id="739359" idx="5"/>
            <a:endCxn id="739362" idx="1"/>
          </p:cNvCxnSpPr>
          <p:nvPr/>
        </p:nvCxnSpPr>
        <p:spPr bwMode="auto">
          <a:xfrm>
            <a:off x="3525839" y="5668964"/>
            <a:ext cx="492125" cy="3968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9368" name="AutoShape 40">
            <a:extLst>
              <a:ext uri="{FF2B5EF4-FFF2-40B4-BE49-F238E27FC236}">
                <a16:creationId xmlns:a16="http://schemas.microsoft.com/office/drawing/2014/main" id="{02E27243-3D70-4159-B10B-A7E9AE122707}"/>
              </a:ext>
            </a:extLst>
          </p:cNvPr>
          <p:cNvCxnSpPr>
            <a:cxnSpLocks noChangeShapeType="1"/>
            <a:stCxn id="739359" idx="6"/>
            <a:endCxn id="739361" idx="2"/>
          </p:cNvCxnSpPr>
          <p:nvPr/>
        </p:nvCxnSpPr>
        <p:spPr bwMode="auto">
          <a:xfrm>
            <a:off x="3590925" y="5524500"/>
            <a:ext cx="3619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39380" name="Group 52">
            <a:extLst>
              <a:ext uri="{FF2B5EF4-FFF2-40B4-BE49-F238E27FC236}">
                <a16:creationId xmlns:a16="http://schemas.microsoft.com/office/drawing/2014/main" id="{95069B29-6929-4164-BCD1-0E288D90FDD9}"/>
              </a:ext>
            </a:extLst>
          </p:cNvPr>
          <p:cNvGrpSpPr>
            <a:grpSpLocks/>
          </p:cNvGrpSpPr>
          <p:nvPr/>
        </p:nvGrpSpPr>
        <p:grpSpPr bwMode="auto">
          <a:xfrm>
            <a:off x="8153400" y="4800600"/>
            <a:ext cx="1295400" cy="1371600"/>
            <a:chOff x="4416" y="2880"/>
            <a:chExt cx="816" cy="864"/>
          </a:xfrm>
        </p:grpSpPr>
        <p:sp>
          <p:nvSpPr>
            <p:cNvPr id="739369" name="Oval 41">
              <a:extLst>
                <a:ext uri="{FF2B5EF4-FFF2-40B4-BE49-F238E27FC236}">
                  <a16:creationId xmlns:a16="http://schemas.microsoft.com/office/drawing/2014/main" id="{2409508F-83EC-47BB-8649-AEFE7C0A087C}"/>
                </a:ext>
              </a:extLst>
            </p:cNvPr>
            <p:cNvSpPr>
              <a:spLocks noChangeArrowheads="1"/>
            </p:cNvSpPr>
            <p:nvPr/>
          </p:nvSpPr>
          <p:spPr bwMode="auto">
            <a:xfrm>
              <a:off x="4416" y="2880"/>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a</a:t>
              </a:r>
            </a:p>
          </p:txBody>
        </p:sp>
        <p:sp>
          <p:nvSpPr>
            <p:cNvPr id="739370" name="Oval 42">
              <a:extLst>
                <a:ext uri="{FF2B5EF4-FFF2-40B4-BE49-F238E27FC236}">
                  <a16:creationId xmlns:a16="http://schemas.microsoft.com/office/drawing/2014/main" id="{14488FCC-4D74-4B3B-BDFE-52478CA1A689}"/>
                </a:ext>
              </a:extLst>
            </p:cNvPr>
            <p:cNvSpPr>
              <a:spLocks noChangeArrowheads="1"/>
            </p:cNvSpPr>
            <p:nvPr/>
          </p:nvSpPr>
          <p:spPr bwMode="auto">
            <a:xfrm>
              <a:off x="4416" y="3312"/>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c</a:t>
              </a:r>
            </a:p>
          </p:txBody>
        </p:sp>
        <p:sp>
          <p:nvSpPr>
            <p:cNvPr id="739371" name="Oval 43">
              <a:extLst>
                <a:ext uri="{FF2B5EF4-FFF2-40B4-BE49-F238E27FC236}">
                  <a16:creationId xmlns:a16="http://schemas.microsoft.com/office/drawing/2014/main" id="{2C69FB75-B8F3-4AE0-AA83-12DA673A611E}"/>
                </a:ext>
              </a:extLst>
            </p:cNvPr>
            <p:cNvSpPr>
              <a:spLocks noChangeArrowheads="1"/>
            </p:cNvSpPr>
            <p:nvPr/>
          </p:nvSpPr>
          <p:spPr bwMode="auto">
            <a:xfrm>
              <a:off x="4896" y="2880"/>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b</a:t>
              </a:r>
            </a:p>
          </p:txBody>
        </p:sp>
        <p:sp>
          <p:nvSpPr>
            <p:cNvPr id="739372" name="Oval 44">
              <a:extLst>
                <a:ext uri="{FF2B5EF4-FFF2-40B4-BE49-F238E27FC236}">
                  <a16:creationId xmlns:a16="http://schemas.microsoft.com/office/drawing/2014/main" id="{A412E5C9-DCE0-4DA3-A935-C656AA28CA58}"/>
                </a:ext>
              </a:extLst>
            </p:cNvPr>
            <p:cNvSpPr>
              <a:spLocks noChangeArrowheads="1"/>
            </p:cNvSpPr>
            <p:nvPr/>
          </p:nvSpPr>
          <p:spPr bwMode="auto">
            <a:xfrm>
              <a:off x="4992" y="3216"/>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d</a:t>
              </a:r>
            </a:p>
          </p:txBody>
        </p:sp>
        <p:cxnSp>
          <p:nvCxnSpPr>
            <p:cNvPr id="739373" name="AutoShape 45">
              <a:extLst>
                <a:ext uri="{FF2B5EF4-FFF2-40B4-BE49-F238E27FC236}">
                  <a16:creationId xmlns:a16="http://schemas.microsoft.com/office/drawing/2014/main" id="{29E849D4-56C4-4BF8-960E-962B27B31CC2}"/>
                </a:ext>
              </a:extLst>
            </p:cNvPr>
            <p:cNvCxnSpPr>
              <a:cxnSpLocks noChangeShapeType="1"/>
              <a:stCxn id="739369" idx="4"/>
              <a:endCxn id="739370" idx="0"/>
            </p:cNvCxnSpPr>
            <p:nvPr/>
          </p:nvCxnSpPr>
          <p:spPr bwMode="auto">
            <a:xfrm>
              <a:off x="4536" y="3126"/>
              <a:ext cx="0" cy="18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9374" name="AutoShape 46">
              <a:extLst>
                <a:ext uri="{FF2B5EF4-FFF2-40B4-BE49-F238E27FC236}">
                  <a16:creationId xmlns:a16="http://schemas.microsoft.com/office/drawing/2014/main" id="{606539A7-5F39-4C5A-BAED-2FF84CCDDEB5}"/>
                </a:ext>
              </a:extLst>
            </p:cNvPr>
            <p:cNvCxnSpPr>
              <a:cxnSpLocks noChangeShapeType="1"/>
              <a:stCxn id="739379" idx="7"/>
              <a:endCxn id="739372" idx="3"/>
            </p:cNvCxnSpPr>
            <p:nvPr/>
          </p:nvCxnSpPr>
          <p:spPr bwMode="auto">
            <a:xfrm flipV="1">
              <a:off x="4957" y="3427"/>
              <a:ext cx="70" cy="106"/>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9376" name="AutoShape 48">
              <a:extLst>
                <a:ext uri="{FF2B5EF4-FFF2-40B4-BE49-F238E27FC236}">
                  <a16:creationId xmlns:a16="http://schemas.microsoft.com/office/drawing/2014/main" id="{3BE55657-B361-4BA8-9989-957F3FE51798}"/>
                </a:ext>
              </a:extLst>
            </p:cNvPr>
            <p:cNvCxnSpPr>
              <a:cxnSpLocks noChangeShapeType="1"/>
              <a:stCxn id="739370" idx="7"/>
              <a:endCxn id="739371" idx="3"/>
            </p:cNvCxnSpPr>
            <p:nvPr/>
          </p:nvCxnSpPr>
          <p:spPr bwMode="auto">
            <a:xfrm flipV="1">
              <a:off x="4621" y="3091"/>
              <a:ext cx="310" cy="2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9378" name="AutoShape 50">
              <a:extLst>
                <a:ext uri="{FF2B5EF4-FFF2-40B4-BE49-F238E27FC236}">
                  <a16:creationId xmlns:a16="http://schemas.microsoft.com/office/drawing/2014/main" id="{0A229097-1D3F-4644-987A-E67D786FC3A9}"/>
                </a:ext>
              </a:extLst>
            </p:cNvPr>
            <p:cNvCxnSpPr>
              <a:cxnSpLocks noChangeShapeType="1"/>
              <a:stCxn id="739369" idx="6"/>
              <a:endCxn id="739371" idx="2"/>
            </p:cNvCxnSpPr>
            <p:nvPr/>
          </p:nvCxnSpPr>
          <p:spPr bwMode="auto">
            <a:xfrm>
              <a:off x="4662" y="3000"/>
              <a:ext cx="22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9379" name="Oval 51">
              <a:extLst>
                <a:ext uri="{FF2B5EF4-FFF2-40B4-BE49-F238E27FC236}">
                  <a16:creationId xmlns:a16="http://schemas.microsoft.com/office/drawing/2014/main" id="{5EAF557D-E22A-4DA6-8592-E8A0FA29A914}"/>
                </a:ext>
              </a:extLst>
            </p:cNvPr>
            <p:cNvSpPr>
              <a:spLocks noChangeArrowheads="1"/>
            </p:cNvSpPr>
            <p:nvPr/>
          </p:nvSpPr>
          <p:spPr bwMode="auto">
            <a:xfrm>
              <a:off x="4752" y="3504"/>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e</a:t>
              </a:r>
            </a:p>
          </p:txBody>
        </p:sp>
      </p:grpSp>
      <p:sp>
        <p:nvSpPr>
          <p:cNvPr id="49" name="Rectangle 48">
            <a:extLst>
              <a:ext uri="{FF2B5EF4-FFF2-40B4-BE49-F238E27FC236}">
                <a16:creationId xmlns:a16="http://schemas.microsoft.com/office/drawing/2014/main" id="{6E9B0443-F775-49B2-B034-90DCD57B80CC}"/>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9C28D66E-FFD6-4E45-9897-17F1201FD7C0}"/>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B161-ACCC-4271-9F74-89FF664A5873}"/>
              </a:ext>
            </a:extLst>
          </p:cNvPr>
          <p:cNvSpPr>
            <a:spLocks noGrp="1"/>
          </p:cNvSpPr>
          <p:nvPr>
            <p:ph type="title"/>
          </p:nvPr>
        </p:nvSpPr>
        <p:spPr>
          <a:xfrm>
            <a:off x="331763" y="140043"/>
            <a:ext cx="10515600" cy="704020"/>
          </a:xfrm>
        </p:spPr>
        <p:txBody>
          <a:bodyPr vert="horz" lIns="91440" tIns="45720" rIns="91440" bIns="45720" rtlCol="0" anchor="ctr">
            <a:normAutofit/>
          </a:bodyPr>
          <a:lstStyle/>
          <a:p>
            <a:r>
              <a:rPr lang="en-US" b="1" kern="1200" dirty="0">
                <a:solidFill>
                  <a:schemeClr val="tx1"/>
                </a:solidFill>
                <a:latin typeface="+mj-lt"/>
                <a:ea typeface="+mj-ea"/>
                <a:cs typeface="+mj-cs"/>
              </a:rPr>
              <a:t>Algorithm for Articulation point</a:t>
            </a:r>
          </a:p>
        </p:txBody>
      </p:sp>
      <p:pic>
        <p:nvPicPr>
          <p:cNvPr id="7170" name="Picture 2">
            <a:extLst>
              <a:ext uri="{FF2B5EF4-FFF2-40B4-BE49-F238E27FC236}">
                <a16:creationId xmlns:a16="http://schemas.microsoft.com/office/drawing/2014/main" id="{FDA34E15-31CD-4995-853D-4EF8750985F7}"/>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20132" t="36739" r="5859" b="20927"/>
          <a:stretch>
            <a:fillRect/>
          </a:stretch>
        </p:blipFill>
        <p:spPr bwMode="auto">
          <a:xfrm>
            <a:off x="139598" y="964272"/>
            <a:ext cx="6830502" cy="589372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 name="TextBox 2">
            <a:extLst>
              <a:ext uri="{FF2B5EF4-FFF2-40B4-BE49-F238E27FC236}">
                <a16:creationId xmlns:a16="http://schemas.microsoft.com/office/drawing/2014/main" id="{93C29319-23C2-4E0C-B256-C908881B220B}"/>
              </a:ext>
            </a:extLst>
          </p:cNvPr>
          <p:cNvSpPr txBox="1"/>
          <p:nvPr/>
        </p:nvSpPr>
        <p:spPr>
          <a:xfrm>
            <a:off x="9760684" y="5103674"/>
            <a:ext cx="2173357" cy="1754326"/>
          </a:xfrm>
          <a:prstGeom prst="rect">
            <a:avLst/>
          </a:prstGeom>
          <a:noFill/>
        </p:spPr>
        <p:txBody>
          <a:bodyPr wrap="square" rtlCol="0">
            <a:spAutoFit/>
          </a:bodyPr>
          <a:lstStyle/>
          <a:p>
            <a:pPr algn="just"/>
            <a:r>
              <a:rPr lang="en-GB" b="0" i="0" dirty="0">
                <a:effectLst/>
                <a:latin typeface="Roboto"/>
              </a:rPr>
              <a:t>Time complexity of above method is O(V*(V+E)) for a graph represented using adjacency list.</a:t>
            </a:r>
            <a:endParaRPr lang="en-US" dirty="0"/>
          </a:p>
        </p:txBody>
      </p:sp>
      <p:pic>
        <p:nvPicPr>
          <p:cNvPr id="5" name="Picture 4">
            <a:extLst>
              <a:ext uri="{FF2B5EF4-FFF2-40B4-BE49-F238E27FC236}">
                <a16:creationId xmlns:a16="http://schemas.microsoft.com/office/drawing/2014/main" id="{8437C337-9077-45B1-8100-E332D12DE0D9}"/>
              </a:ext>
            </a:extLst>
          </p:cNvPr>
          <p:cNvPicPr>
            <a:picLocks noChangeAspect="1"/>
          </p:cNvPicPr>
          <p:nvPr/>
        </p:nvPicPr>
        <p:blipFill>
          <a:blip r:embed="rId3"/>
          <a:stretch>
            <a:fillRect/>
          </a:stretch>
        </p:blipFill>
        <p:spPr>
          <a:xfrm>
            <a:off x="6990428" y="1139687"/>
            <a:ext cx="4999153" cy="3944454"/>
          </a:xfrm>
          <a:prstGeom prst="rect">
            <a:avLst/>
          </a:prstGeom>
        </p:spPr>
      </p:pic>
      <p:sp>
        <p:nvSpPr>
          <p:cNvPr id="6" name="Rectangle 5">
            <a:extLst>
              <a:ext uri="{FF2B5EF4-FFF2-40B4-BE49-F238E27FC236}">
                <a16:creationId xmlns:a16="http://schemas.microsoft.com/office/drawing/2014/main" id="{1CB60CC8-E46E-4FE2-B22C-8E080AA4D250}"/>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98B2716-4994-4BAB-8BC6-CD8C71FF6F31}"/>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758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99DC-A8B1-4E77-B4BF-5B3249B8710B}"/>
              </a:ext>
            </a:extLst>
          </p:cNvPr>
          <p:cNvSpPr>
            <a:spLocks noGrp="1"/>
          </p:cNvSpPr>
          <p:nvPr>
            <p:ph type="title"/>
          </p:nvPr>
        </p:nvSpPr>
        <p:spPr>
          <a:xfrm>
            <a:off x="0" y="56272"/>
            <a:ext cx="12192000" cy="829994"/>
          </a:xfrm>
        </p:spPr>
        <p:txBody>
          <a:bodyPr vert="horz" lIns="91440" tIns="45720" rIns="91440" bIns="45720" rtlCol="0" anchor="ctr">
            <a:normAutofit/>
          </a:bodyPr>
          <a:lstStyle/>
          <a:p>
            <a:r>
              <a:rPr lang="en-US" b="1" kern="1200" dirty="0">
                <a:solidFill>
                  <a:schemeClr val="tx1"/>
                </a:solidFill>
                <a:latin typeface="+mj-lt"/>
                <a:ea typeface="+mj-ea"/>
                <a:cs typeface="+mj-cs"/>
              </a:rPr>
              <a:t>Algorithm to determine Bi-Connected Components</a:t>
            </a:r>
          </a:p>
        </p:txBody>
      </p:sp>
      <p:pic>
        <p:nvPicPr>
          <p:cNvPr id="8194" name="Picture 2">
            <a:extLst>
              <a:ext uri="{FF2B5EF4-FFF2-40B4-BE49-F238E27FC236}">
                <a16:creationId xmlns:a16="http://schemas.microsoft.com/office/drawing/2014/main" id="{F79F2207-3910-4043-B74C-7536DECFE361}"/>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9315" t="20462" r="17578" b="15695"/>
          <a:stretch>
            <a:fillRect/>
          </a:stretch>
        </p:blipFill>
        <p:spPr bwMode="auto">
          <a:xfrm>
            <a:off x="4789744" y="886266"/>
            <a:ext cx="7402256" cy="5915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 name="Picture 3">
            <a:extLst>
              <a:ext uri="{FF2B5EF4-FFF2-40B4-BE49-F238E27FC236}">
                <a16:creationId xmlns:a16="http://schemas.microsoft.com/office/drawing/2014/main" id="{660946A0-6F12-4B68-BAAB-67592A20CCBC}"/>
              </a:ext>
            </a:extLst>
          </p:cNvPr>
          <p:cNvPicPr>
            <a:picLocks noChangeAspect="1"/>
          </p:cNvPicPr>
          <p:nvPr/>
        </p:nvPicPr>
        <p:blipFill>
          <a:blip r:embed="rId3"/>
          <a:stretch>
            <a:fillRect/>
          </a:stretch>
        </p:blipFill>
        <p:spPr>
          <a:xfrm>
            <a:off x="0" y="1157288"/>
            <a:ext cx="5000625" cy="3943350"/>
          </a:xfrm>
          <a:prstGeom prst="rect">
            <a:avLst/>
          </a:prstGeom>
        </p:spPr>
      </p:pic>
      <p:sp>
        <p:nvSpPr>
          <p:cNvPr id="5" name="Rectangle 4">
            <a:extLst>
              <a:ext uri="{FF2B5EF4-FFF2-40B4-BE49-F238E27FC236}">
                <a16:creationId xmlns:a16="http://schemas.microsoft.com/office/drawing/2014/main" id="{41DB0CA8-B072-47EE-951C-BEEC77A63C3D}"/>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B7366C0-FFAF-4FC5-B0BB-744B75AB11F0}"/>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540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2247-25F5-4A75-BDCE-8842C1420CEB}"/>
              </a:ext>
            </a:extLst>
          </p:cNvPr>
          <p:cNvSpPr>
            <a:spLocks noGrp="1"/>
          </p:cNvSpPr>
          <p:nvPr>
            <p:ph type="title"/>
          </p:nvPr>
        </p:nvSpPr>
        <p:spPr>
          <a:xfrm>
            <a:off x="415600" y="1321967"/>
            <a:ext cx="11360800" cy="2557200"/>
          </a:xfrm>
        </p:spPr>
        <p:txBody>
          <a:bodyPr anchor="ctr">
            <a:normAutofit/>
          </a:bodyPr>
          <a:lstStyle/>
          <a:p>
            <a:pPr>
              <a:lnSpc>
                <a:spcPct val="90000"/>
              </a:lnSpc>
            </a:pPr>
            <a:r>
              <a:rPr lang="en-GB" sz="4267" dirty="0">
                <a:latin typeface="CG omega"/>
              </a:rPr>
              <a:t>Stable and Unstable Algorithms</a:t>
            </a:r>
            <a:endParaRPr lang="en-US" sz="4267" dirty="0">
              <a:latin typeface="CG omega"/>
            </a:endParaRPr>
          </a:p>
        </p:txBody>
      </p:sp>
      <p:sp>
        <p:nvSpPr>
          <p:cNvPr id="3" name="Subtitle 2">
            <a:extLst>
              <a:ext uri="{FF2B5EF4-FFF2-40B4-BE49-F238E27FC236}">
                <a16:creationId xmlns:a16="http://schemas.microsoft.com/office/drawing/2014/main" id="{D38E41F7-3339-4CB3-8906-B3227570F8A2}"/>
              </a:ext>
            </a:extLst>
          </p:cNvPr>
          <p:cNvSpPr>
            <a:spLocks noGrp="1"/>
          </p:cNvSpPr>
          <p:nvPr>
            <p:ph type="body" idx="1"/>
          </p:nvPr>
        </p:nvSpPr>
        <p:spPr>
          <a:xfrm>
            <a:off x="415600" y="3493867"/>
            <a:ext cx="11360800" cy="1202400"/>
          </a:xfrm>
        </p:spPr>
        <p:txBody>
          <a:bodyPr anchor="t">
            <a:normAutofit/>
          </a:bodyPr>
          <a:lstStyle/>
          <a:p>
            <a:pPr>
              <a:lnSpc>
                <a:spcPct val="105000"/>
              </a:lnSpc>
            </a:pPr>
            <a:r>
              <a:rPr lang="en-GB" sz="2000" dirty="0"/>
              <a:t>Prepared by Dr. N. Subhash Chandra</a:t>
            </a:r>
          </a:p>
          <a:p>
            <a:pPr>
              <a:lnSpc>
                <a:spcPct val="105000"/>
              </a:lnSpc>
            </a:pPr>
            <a:r>
              <a:rPr lang="en-GB" sz="2000" dirty="0"/>
              <a:t>Source: Web resources</a:t>
            </a:r>
            <a:endParaRPr lang="en-US" sz="2000" dirty="0"/>
          </a:p>
        </p:txBody>
      </p:sp>
      <p:sp>
        <p:nvSpPr>
          <p:cNvPr id="4" name="Slide Number Placeholder 3">
            <a:extLst>
              <a:ext uri="{FF2B5EF4-FFF2-40B4-BE49-F238E27FC236}">
                <a16:creationId xmlns:a16="http://schemas.microsoft.com/office/drawing/2014/main" id="{1C172D65-132C-4B4A-9FBB-BA9496C380C5}"/>
              </a:ext>
            </a:extLst>
          </p:cNvPr>
          <p:cNvSpPr>
            <a:spLocks noGrp="1"/>
          </p:cNvSpPr>
          <p:nvPr>
            <p:ph type="sldNum" idx="12"/>
          </p:nvPr>
        </p:nvSpPr>
        <p:spPr/>
        <p:txBody>
          <a:bodyPr/>
          <a:lstStyle/>
          <a:p>
            <a:fld id="{00000000-1234-1234-1234-123412341234}" type="slidenum">
              <a:rPr lang="en-GB" smtClean="0"/>
              <a:pPr/>
              <a:t>42</a:t>
            </a:fld>
            <a:endParaRPr lang="en-GB"/>
          </a:p>
        </p:txBody>
      </p:sp>
      <p:sp>
        <p:nvSpPr>
          <p:cNvPr id="7" name="Rectangle 6">
            <a:extLst>
              <a:ext uri="{FF2B5EF4-FFF2-40B4-BE49-F238E27FC236}">
                <a16:creationId xmlns:a16="http://schemas.microsoft.com/office/drawing/2014/main" id="{C95ABA3B-1736-4B16-AC0E-92AB45CAC2DC}"/>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DBC1DAA-25CF-4823-95C6-72245F234558}"/>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578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95956-A53F-459D-B1E4-7967878DA5F0}"/>
              </a:ext>
            </a:extLst>
          </p:cNvPr>
          <p:cNvSpPr>
            <a:spLocks noGrp="1"/>
          </p:cNvSpPr>
          <p:nvPr>
            <p:ph type="title"/>
          </p:nvPr>
        </p:nvSpPr>
        <p:spPr>
          <a:xfrm>
            <a:off x="-1" y="2"/>
            <a:ext cx="5577489" cy="781879"/>
          </a:xfrm>
        </p:spPr>
        <p:txBody>
          <a:bodyPr/>
          <a:lstStyle/>
          <a:p>
            <a:r>
              <a:rPr lang="en-GB" b="1" dirty="0"/>
              <a:t>Stable sorting</a:t>
            </a:r>
            <a:endParaRPr lang="en-US" b="1" dirty="0"/>
          </a:p>
        </p:txBody>
      </p:sp>
      <p:sp>
        <p:nvSpPr>
          <p:cNvPr id="5" name="TextBox 4">
            <a:extLst>
              <a:ext uri="{FF2B5EF4-FFF2-40B4-BE49-F238E27FC236}">
                <a16:creationId xmlns:a16="http://schemas.microsoft.com/office/drawing/2014/main" id="{2AAD58F2-0716-446C-B151-F36A8DF54B99}"/>
              </a:ext>
            </a:extLst>
          </p:cNvPr>
          <p:cNvSpPr txBox="1"/>
          <p:nvPr/>
        </p:nvSpPr>
        <p:spPr>
          <a:xfrm>
            <a:off x="818578" y="1286975"/>
            <a:ext cx="10621108" cy="5559471"/>
          </a:xfrm>
          <a:prstGeom prst="rect">
            <a:avLst/>
          </a:prstGeom>
          <a:noFill/>
        </p:spPr>
        <p:txBody>
          <a:bodyPr wrap="square">
            <a:spAutoFit/>
          </a:bodyPr>
          <a:lstStyle/>
          <a:p>
            <a:r>
              <a:rPr lang="en-GB" sz="2133" dirty="0">
                <a:latin typeface="CG omega"/>
              </a:rPr>
              <a:t>A sorting algorithm is said to be stable if the order of the same values in the output remains the same as in input array.</a:t>
            </a:r>
          </a:p>
          <a:p>
            <a:r>
              <a:rPr lang="en-GB" sz="2133" b="1" dirty="0">
                <a:latin typeface="CG omega"/>
              </a:rPr>
              <a:t>Stable Sorting algorithms</a:t>
            </a:r>
            <a:r>
              <a:rPr lang="en-GB" sz="2133" dirty="0">
                <a:latin typeface="CG omega"/>
              </a:rPr>
              <a:t>:    Insertion sort, Merge Sort, Bubble Sort</a:t>
            </a:r>
          </a:p>
          <a:p>
            <a:endParaRPr lang="en-GB" sz="2133" dirty="0">
              <a:latin typeface="CG omega"/>
            </a:endParaRPr>
          </a:p>
          <a:p>
            <a:endParaRPr lang="en-GB" sz="2133" dirty="0">
              <a:latin typeface="CG omega"/>
            </a:endParaRPr>
          </a:p>
          <a:p>
            <a:endParaRPr lang="en-GB" sz="2133" dirty="0">
              <a:latin typeface="CG omega"/>
            </a:endParaRPr>
          </a:p>
          <a:p>
            <a:endParaRPr lang="en-GB" sz="2133" dirty="0">
              <a:latin typeface="CG omega"/>
            </a:endParaRPr>
          </a:p>
          <a:p>
            <a:endParaRPr lang="en-GB" sz="2133" dirty="0">
              <a:latin typeface="CG omega"/>
            </a:endParaRPr>
          </a:p>
          <a:p>
            <a:endParaRPr lang="en-GB" sz="2133" dirty="0">
              <a:latin typeface="CG omega"/>
            </a:endParaRPr>
          </a:p>
          <a:p>
            <a:endParaRPr lang="en-GB" sz="2133" dirty="0">
              <a:latin typeface="CG omega"/>
            </a:endParaRPr>
          </a:p>
          <a:p>
            <a:endParaRPr lang="en-GB" sz="2133" dirty="0">
              <a:latin typeface="CG omega"/>
            </a:endParaRPr>
          </a:p>
          <a:p>
            <a:r>
              <a:rPr lang="en-GB" sz="2133" dirty="0">
                <a:latin typeface="CG omega"/>
              </a:rPr>
              <a:t>This is an example of stable sorting, element 12 appears twice at index 5 and at index 7. In the output array after sorting is done the order is maintained 12 which was at index 5 appears first and 12 which was at index 7 appears later.</a:t>
            </a:r>
          </a:p>
          <a:p>
            <a:r>
              <a:rPr lang="en-GB" sz="2133" dirty="0">
                <a:latin typeface="CG omega"/>
              </a:rPr>
              <a:t>Application of stability becomes more important when we have key value pairs where keys can be duplicated.</a:t>
            </a:r>
          </a:p>
          <a:p>
            <a:endParaRPr lang="en-GB" sz="1400" dirty="0">
              <a:latin typeface="CG omega"/>
            </a:endParaRPr>
          </a:p>
        </p:txBody>
      </p:sp>
      <p:pic>
        <p:nvPicPr>
          <p:cNvPr id="6" name="Picture 5">
            <a:extLst>
              <a:ext uri="{FF2B5EF4-FFF2-40B4-BE49-F238E27FC236}">
                <a16:creationId xmlns:a16="http://schemas.microsoft.com/office/drawing/2014/main" id="{0F2D0A7F-5A80-4E07-85F0-5422908FFAF6}"/>
              </a:ext>
            </a:extLst>
          </p:cNvPr>
          <p:cNvPicPr>
            <a:picLocks noChangeAspect="1"/>
          </p:cNvPicPr>
          <p:nvPr/>
        </p:nvPicPr>
        <p:blipFill>
          <a:blip r:embed="rId2"/>
          <a:stretch>
            <a:fillRect/>
          </a:stretch>
        </p:blipFill>
        <p:spPr>
          <a:xfrm>
            <a:off x="2729950" y="2809015"/>
            <a:ext cx="6798364" cy="1676400"/>
          </a:xfrm>
          <a:prstGeom prst="rect">
            <a:avLst/>
          </a:prstGeom>
        </p:spPr>
      </p:pic>
      <p:sp>
        <p:nvSpPr>
          <p:cNvPr id="3" name="Slide Number Placeholder 2">
            <a:extLst>
              <a:ext uri="{FF2B5EF4-FFF2-40B4-BE49-F238E27FC236}">
                <a16:creationId xmlns:a16="http://schemas.microsoft.com/office/drawing/2014/main" id="{DC258643-DFD9-429F-B248-A91F03449DB8}"/>
              </a:ext>
            </a:extLst>
          </p:cNvPr>
          <p:cNvSpPr>
            <a:spLocks noGrp="1"/>
          </p:cNvSpPr>
          <p:nvPr>
            <p:ph type="sldNum" sz="quarter" idx="12"/>
          </p:nvPr>
        </p:nvSpPr>
        <p:spPr/>
        <p:txBody>
          <a:bodyPr/>
          <a:lstStyle/>
          <a:p>
            <a:pPr>
              <a:defRPr/>
            </a:pPr>
            <a:fld id="{78FA0312-CBDF-46C5-B562-3A516C7F3EC6}" type="slidenum">
              <a:rPr lang="en-US" altLang="zh-TW" smtClean="0"/>
              <a:pPr>
                <a:defRPr/>
              </a:pPr>
              <a:t>43</a:t>
            </a:fld>
            <a:endParaRPr lang="en-US" altLang="zh-TW"/>
          </a:p>
        </p:txBody>
      </p:sp>
      <p:sp>
        <p:nvSpPr>
          <p:cNvPr id="9" name="Rectangle 8">
            <a:extLst>
              <a:ext uri="{FF2B5EF4-FFF2-40B4-BE49-F238E27FC236}">
                <a16:creationId xmlns:a16="http://schemas.microsoft.com/office/drawing/2014/main" id="{24E99FF8-29AE-4B8E-8B2D-BF68A959E0F0}"/>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86DD066-C283-4A85-AA3F-E53B43714F6A}"/>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366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34AB-F2B3-4F1C-B74C-D66535F97FCD}"/>
              </a:ext>
            </a:extLst>
          </p:cNvPr>
          <p:cNvSpPr>
            <a:spLocks noGrp="1"/>
          </p:cNvSpPr>
          <p:nvPr>
            <p:ph type="title"/>
          </p:nvPr>
        </p:nvSpPr>
        <p:spPr>
          <a:xfrm>
            <a:off x="0" y="37687"/>
            <a:ext cx="4293704" cy="643351"/>
          </a:xfrm>
        </p:spPr>
        <p:txBody>
          <a:bodyPr>
            <a:normAutofit fontScale="90000"/>
          </a:bodyPr>
          <a:lstStyle/>
          <a:p>
            <a:r>
              <a:rPr lang="en-GB" b="1" dirty="0"/>
              <a:t>Unstable sorting</a:t>
            </a:r>
            <a:endParaRPr lang="en-US" b="1" dirty="0"/>
          </a:p>
        </p:txBody>
      </p:sp>
      <p:sp>
        <p:nvSpPr>
          <p:cNvPr id="3" name="Content Placeholder 2">
            <a:extLst>
              <a:ext uri="{FF2B5EF4-FFF2-40B4-BE49-F238E27FC236}">
                <a16:creationId xmlns:a16="http://schemas.microsoft.com/office/drawing/2014/main" id="{AC1E80F8-0354-4084-A612-3B43C89B6F23}"/>
              </a:ext>
            </a:extLst>
          </p:cNvPr>
          <p:cNvSpPr>
            <a:spLocks noGrp="1"/>
          </p:cNvSpPr>
          <p:nvPr>
            <p:ph idx="1"/>
          </p:nvPr>
        </p:nvSpPr>
        <p:spPr>
          <a:xfrm>
            <a:off x="838200" y="1563758"/>
            <a:ext cx="10515600" cy="4613207"/>
          </a:xfrm>
        </p:spPr>
        <p:txBody>
          <a:bodyPr/>
          <a:lstStyle/>
          <a:p>
            <a:r>
              <a:rPr lang="en-GB" i="0" dirty="0">
                <a:solidFill>
                  <a:schemeClr val="tx1"/>
                </a:solidFill>
                <a:effectLst/>
                <a:latin typeface="CG omega"/>
              </a:rPr>
              <a:t>In an unstable sorting algorithm the ordering of the same values is not necessarily preserved after sorting.</a:t>
            </a:r>
            <a:endParaRPr lang="en-GB" dirty="0">
              <a:solidFill>
                <a:schemeClr val="tx1"/>
              </a:solidFill>
              <a:latin typeface="CG omega"/>
            </a:endParaRPr>
          </a:p>
          <a:p>
            <a:r>
              <a:rPr lang="en-GB" b="1" dirty="0">
                <a:solidFill>
                  <a:schemeClr val="tx1"/>
                </a:solidFill>
                <a:latin typeface="CG omega"/>
              </a:rPr>
              <a:t>Unstable sorting</a:t>
            </a:r>
            <a:r>
              <a:rPr lang="en-GB" dirty="0">
                <a:solidFill>
                  <a:schemeClr val="tx1"/>
                </a:solidFill>
                <a:latin typeface="CG omega"/>
              </a:rPr>
              <a:t>:   Selection sort, Shell sort, Quicksort, Heapsort</a:t>
            </a:r>
          </a:p>
          <a:p>
            <a:r>
              <a:rPr lang="en-GB" i="0" dirty="0">
                <a:solidFill>
                  <a:schemeClr val="tx1"/>
                </a:solidFill>
                <a:effectLst/>
                <a:latin typeface="CG omega"/>
              </a:rPr>
              <a:t>Here you can see that the ordering for the same element 12 is not maintained after sorting.</a:t>
            </a:r>
            <a:endParaRPr lang="en-US" dirty="0">
              <a:solidFill>
                <a:schemeClr val="tx1"/>
              </a:solidFill>
              <a:latin typeface="CG omega"/>
            </a:endParaRPr>
          </a:p>
          <a:p>
            <a:endParaRPr lang="en-US" dirty="0">
              <a:solidFill>
                <a:schemeClr val="tx1"/>
              </a:solidFill>
              <a:latin typeface="CG omega"/>
            </a:endParaRPr>
          </a:p>
        </p:txBody>
      </p:sp>
      <p:pic>
        <p:nvPicPr>
          <p:cNvPr id="4" name="Picture 3">
            <a:extLst>
              <a:ext uri="{FF2B5EF4-FFF2-40B4-BE49-F238E27FC236}">
                <a16:creationId xmlns:a16="http://schemas.microsoft.com/office/drawing/2014/main" id="{C962BCB8-5740-4F74-B483-102C7831BFF2}"/>
              </a:ext>
            </a:extLst>
          </p:cNvPr>
          <p:cNvPicPr>
            <a:picLocks noChangeAspect="1"/>
          </p:cNvPicPr>
          <p:nvPr/>
        </p:nvPicPr>
        <p:blipFill>
          <a:blip r:embed="rId2"/>
          <a:stretch>
            <a:fillRect/>
          </a:stretch>
        </p:blipFill>
        <p:spPr>
          <a:xfrm>
            <a:off x="1815550" y="4519614"/>
            <a:ext cx="8242852" cy="1841431"/>
          </a:xfrm>
          <a:prstGeom prst="rect">
            <a:avLst/>
          </a:prstGeom>
        </p:spPr>
      </p:pic>
      <p:sp>
        <p:nvSpPr>
          <p:cNvPr id="5" name="Slide Number Placeholder 4">
            <a:extLst>
              <a:ext uri="{FF2B5EF4-FFF2-40B4-BE49-F238E27FC236}">
                <a16:creationId xmlns:a16="http://schemas.microsoft.com/office/drawing/2014/main" id="{C8D47124-F220-42A9-B821-DF1E379A9BAD}"/>
              </a:ext>
            </a:extLst>
          </p:cNvPr>
          <p:cNvSpPr>
            <a:spLocks noGrp="1"/>
          </p:cNvSpPr>
          <p:nvPr>
            <p:ph type="sldNum" sz="quarter" idx="12"/>
          </p:nvPr>
        </p:nvSpPr>
        <p:spPr/>
        <p:txBody>
          <a:bodyPr/>
          <a:lstStyle/>
          <a:p>
            <a:pPr>
              <a:defRPr/>
            </a:pPr>
            <a:fld id="{78FA0312-CBDF-46C5-B562-3A516C7F3EC6}" type="slidenum">
              <a:rPr lang="en-US" altLang="zh-TW" smtClean="0"/>
              <a:pPr>
                <a:defRPr/>
              </a:pPr>
              <a:t>44</a:t>
            </a:fld>
            <a:endParaRPr lang="en-US" altLang="zh-TW"/>
          </a:p>
        </p:txBody>
      </p:sp>
      <p:sp>
        <p:nvSpPr>
          <p:cNvPr id="6" name="Rectangle 5">
            <a:extLst>
              <a:ext uri="{FF2B5EF4-FFF2-40B4-BE49-F238E27FC236}">
                <a16:creationId xmlns:a16="http://schemas.microsoft.com/office/drawing/2014/main" id="{94AC1423-EF50-45BC-84A3-7C71CCCB6AE2}"/>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3EE812C-CB0F-477A-AC89-9FF7FDCA9D8B}"/>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347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8BFE-5A82-41F2-8C56-05CC888B22CD}"/>
              </a:ext>
            </a:extLst>
          </p:cNvPr>
          <p:cNvSpPr>
            <a:spLocks noGrp="1"/>
          </p:cNvSpPr>
          <p:nvPr>
            <p:ph type="title"/>
          </p:nvPr>
        </p:nvSpPr>
        <p:spPr>
          <a:xfrm>
            <a:off x="135835" y="384313"/>
            <a:ext cx="10515600" cy="490331"/>
          </a:xfrm>
        </p:spPr>
        <p:txBody>
          <a:bodyPr>
            <a:noAutofit/>
          </a:bodyPr>
          <a:lstStyle/>
          <a:p>
            <a:r>
              <a:rPr lang="en-US" sz="3200" b="1" dirty="0">
                <a:solidFill>
                  <a:srgbClr val="333333"/>
                </a:solidFill>
                <a:latin typeface="Arial" panose="020B0604020202020204" pitchFamily="34" charset="0"/>
              </a:rPr>
              <a:t>Example: Stable vs Unstable Algorithm</a:t>
            </a:r>
            <a:br>
              <a:rPr lang="en-US" sz="3200" b="1" dirty="0">
                <a:solidFill>
                  <a:srgbClr val="333333"/>
                </a:solidFill>
                <a:latin typeface="Arial" panose="020B0604020202020204" pitchFamily="34" charset="0"/>
              </a:rPr>
            </a:br>
            <a:endParaRPr lang="en-US" sz="3200" dirty="0"/>
          </a:p>
        </p:txBody>
      </p:sp>
      <p:sp>
        <p:nvSpPr>
          <p:cNvPr id="5" name="TextBox 4">
            <a:extLst>
              <a:ext uri="{FF2B5EF4-FFF2-40B4-BE49-F238E27FC236}">
                <a16:creationId xmlns:a16="http://schemas.microsoft.com/office/drawing/2014/main" id="{A7EA1C4D-2F80-4CFB-A0B7-EEB1BB6C21BA}"/>
              </a:ext>
            </a:extLst>
          </p:cNvPr>
          <p:cNvSpPr txBox="1"/>
          <p:nvPr/>
        </p:nvSpPr>
        <p:spPr>
          <a:xfrm>
            <a:off x="1046922" y="1310970"/>
            <a:ext cx="10098159" cy="2308324"/>
          </a:xfrm>
          <a:prstGeom prst="rect">
            <a:avLst/>
          </a:prstGeom>
          <a:noFill/>
        </p:spPr>
        <p:txBody>
          <a:bodyPr wrap="square">
            <a:spAutoFit/>
          </a:bodyPr>
          <a:lstStyle/>
          <a:p>
            <a:r>
              <a:rPr lang="en-GB" sz="1600" dirty="0"/>
              <a:t>Suppose you need to sort following key-value pairs in the increasing order of keys:</a:t>
            </a:r>
          </a:p>
          <a:p>
            <a:endParaRPr lang="en-GB" sz="1600" dirty="0"/>
          </a:p>
          <a:p>
            <a:r>
              <a:rPr lang="en-GB" sz="1600" b="1" dirty="0"/>
              <a:t>INPUT</a:t>
            </a:r>
            <a:r>
              <a:rPr lang="en-GB" sz="1600" dirty="0"/>
              <a:t>: (4,5), (3, 2) (4, 3) (5,4) (6,4)</a:t>
            </a:r>
          </a:p>
          <a:p>
            <a:endParaRPr lang="en-GB" sz="1600" dirty="0"/>
          </a:p>
          <a:p>
            <a:r>
              <a:rPr lang="en-GB" sz="1600" dirty="0"/>
              <a:t>Now, there is two possible solution for the two pairs where the key is the same i.e. (4,5) and (4,3) as shown below:</a:t>
            </a:r>
          </a:p>
          <a:p>
            <a:endParaRPr lang="en-GB" sz="1600" dirty="0"/>
          </a:p>
          <a:p>
            <a:r>
              <a:rPr lang="en-GB" sz="1600" dirty="0"/>
              <a:t>OUTPUT1: (3, 2),  (4, 5),  (4,3),  (5,4),  (6,4)</a:t>
            </a:r>
          </a:p>
          <a:p>
            <a:r>
              <a:rPr lang="en-GB" sz="1600" dirty="0"/>
              <a:t>OUTPUT2: (3, 2),  (4, 3),  (4,5),  (5,4),  (6,4)</a:t>
            </a:r>
          </a:p>
          <a:p>
            <a:endParaRPr lang="en-GB" sz="1600" dirty="0"/>
          </a:p>
        </p:txBody>
      </p:sp>
      <p:sp>
        <p:nvSpPr>
          <p:cNvPr id="9" name="TextBox 8">
            <a:extLst>
              <a:ext uri="{FF2B5EF4-FFF2-40B4-BE49-F238E27FC236}">
                <a16:creationId xmlns:a16="http://schemas.microsoft.com/office/drawing/2014/main" id="{082EECE3-1C17-421C-8367-55980945128B}"/>
              </a:ext>
            </a:extLst>
          </p:cNvPr>
          <p:cNvSpPr txBox="1"/>
          <p:nvPr/>
        </p:nvSpPr>
        <p:spPr>
          <a:xfrm>
            <a:off x="1046921" y="3907553"/>
            <a:ext cx="10515600" cy="1077218"/>
          </a:xfrm>
          <a:prstGeom prst="rect">
            <a:avLst/>
          </a:prstGeom>
          <a:noFill/>
        </p:spPr>
        <p:txBody>
          <a:bodyPr wrap="square">
            <a:spAutoFit/>
          </a:bodyPr>
          <a:lstStyle/>
          <a:p>
            <a:r>
              <a:rPr lang="en-GB" sz="1600" b="1" dirty="0"/>
              <a:t>Stable sorting</a:t>
            </a:r>
            <a:r>
              <a:rPr lang="en-GB" sz="1600" dirty="0"/>
              <a:t>: Ex OUTPUT 1</a:t>
            </a:r>
          </a:p>
          <a:p>
            <a:r>
              <a:rPr lang="en-GB" sz="1600" dirty="0"/>
              <a:t> because the </a:t>
            </a:r>
            <a:r>
              <a:rPr lang="en-GB" sz="1600" b="1" dirty="0"/>
              <a:t>original order of equal keys are maintained</a:t>
            </a:r>
            <a:r>
              <a:rPr lang="en-GB" sz="1600" dirty="0"/>
              <a:t>, you can see that (4, 5) comes before (4,3) in the sorted order, which was the original order i.e. in the given input, (4, 5) comes before (4,3) .</a:t>
            </a:r>
          </a:p>
          <a:p>
            <a:endParaRPr lang="en-GB" sz="1600" dirty="0"/>
          </a:p>
        </p:txBody>
      </p:sp>
      <p:sp>
        <p:nvSpPr>
          <p:cNvPr id="11" name="TextBox 10">
            <a:extLst>
              <a:ext uri="{FF2B5EF4-FFF2-40B4-BE49-F238E27FC236}">
                <a16:creationId xmlns:a16="http://schemas.microsoft.com/office/drawing/2014/main" id="{0E502261-CF3E-4DE6-B2F4-3945E6ED1AE0}"/>
              </a:ext>
            </a:extLst>
          </p:cNvPr>
          <p:cNvSpPr txBox="1"/>
          <p:nvPr/>
        </p:nvSpPr>
        <p:spPr>
          <a:xfrm>
            <a:off x="1046921" y="5191181"/>
            <a:ext cx="10641496" cy="1077218"/>
          </a:xfrm>
          <a:prstGeom prst="rect">
            <a:avLst/>
          </a:prstGeom>
          <a:noFill/>
        </p:spPr>
        <p:txBody>
          <a:bodyPr wrap="square">
            <a:spAutoFit/>
          </a:bodyPr>
          <a:lstStyle/>
          <a:p>
            <a:r>
              <a:rPr lang="en-GB" sz="1600" b="1" dirty="0"/>
              <a:t>Unstable sorting</a:t>
            </a:r>
            <a:r>
              <a:rPr lang="en-GB" sz="1600" dirty="0"/>
              <a:t>: Ex OUTPUT 2: </a:t>
            </a:r>
          </a:p>
          <a:p>
            <a:r>
              <a:rPr lang="en-GB" sz="1600" dirty="0"/>
              <a:t>because the order of objects with the same key is not maintained in the sorted order. You can see that in the second output, the (4,3) comes before (4,5) which was not the case in the original input.</a:t>
            </a:r>
          </a:p>
          <a:p>
            <a:endParaRPr lang="en-GB" sz="1600" dirty="0"/>
          </a:p>
        </p:txBody>
      </p:sp>
      <p:sp>
        <p:nvSpPr>
          <p:cNvPr id="3" name="Slide Number Placeholder 2">
            <a:extLst>
              <a:ext uri="{FF2B5EF4-FFF2-40B4-BE49-F238E27FC236}">
                <a16:creationId xmlns:a16="http://schemas.microsoft.com/office/drawing/2014/main" id="{24D5D680-6F3E-4BF8-9283-1CDFF38ACFBA}"/>
              </a:ext>
            </a:extLst>
          </p:cNvPr>
          <p:cNvSpPr>
            <a:spLocks noGrp="1"/>
          </p:cNvSpPr>
          <p:nvPr>
            <p:ph type="sldNum" sz="quarter" idx="12"/>
          </p:nvPr>
        </p:nvSpPr>
        <p:spPr/>
        <p:txBody>
          <a:bodyPr/>
          <a:lstStyle/>
          <a:p>
            <a:pPr>
              <a:defRPr/>
            </a:pPr>
            <a:fld id="{78FA0312-CBDF-46C5-B562-3A516C7F3EC6}" type="slidenum">
              <a:rPr lang="en-US" altLang="zh-TW" smtClean="0"/>
              <a:pPr>
                <a:defRPr/>
              </a:pPr>
              <a:t>45</a:t>
            </a:fld>
            <a:endParaRPr lang="en-US" altLang="zh-TW"/>
          </a:p>
        </p:txBody>
      </p:sp>
      <p:sp>
        <p:nvSpPr>
          <p:cNvPr id="7" name="Rectangle 6">
            <a:extLst>
              <a:ext uri="{FF2B5EF4-FFF2-40B4-BE49-F238E27FC236}">
                <a16:creationId xmlns:a16="http://schemas.microsoft.com/office/drawing/2014/main" id="{8B4DF448-869C-4300-917E-AEE00107DEE8}"/>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0011256-8604-4222-8020-36AA05522D0D}"/>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197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DF32-2F1E-48AC-9832-B2BE2539FA4D}"/>
              </a:ext>
            </a:extLst>
          </p:cNvPr>
          <p:cNvSpPr>
            <a:spLocks noGrp="1"/>
          </p:cNvSpPr>
          <p:nvPr>
            <p:ph type="title"/>
          </p:nvPr>
        </p:nvSpPr>
        <p:spPr>
          <a:xfrm>
            <a:off x="112643" y="38625"/>
            <a:ext cx="10515600" cy="862523"/>
          </a:xfrm>
        </p:spPr>
        <p:txBody>
          <a:bodyPr>
            <a:normAutofit/>
          </a:bodyPr>
          <a:lstStyle/>
          <a:p>
            <a:r>
              <a:rPr lang="en-GB" sz="3200" b="1" dirty="0">
                <a:latin typeface="CG omega"/>
              </a:rPr>
              <a:t>When stability required?</a:t>
            </a:r>
            <a:endParaRPr lang="en-US" sz="3200" dirty="0">
              <a:latin typeface="CG omega"/>
            </a:endParaRPr>
          </a:p>
        </p:txBody>
      </p:sp>
      <p:sp>
        <p:nvSpPr>
          <p:cNvPr id="5" name="TextBox 4">
            <a:extLst>
              <a:ext uri="{FF2B5EF4-FFF2-40B4-BE49-F238E27FC236}">
                <a16:creationId xmlns:a16="http://schemas.microsoft.com/office/drawing/2014/main" id="{50A77814-14AF-4271-B769-F1444CFD1D84}"/>
              </a:ext>
            </a:extLst>
          </p:cNvPr>
          <p:cNvSpPr txBox="1"/>
          <p:nvPr/>
        </p:nvSpPr>
        <p:spPr>
          <a:xfrm>
            <a:off x="1285461" y="3062612"/>
            <a:ext cx="10349948" cy="3539430"/>
          </a:xfrm>
          <a:prstGeom prst="rect">
            <a:avLst/>
          </a:prstGeom>
          <a:noFill/>
        </p:spPr>
        <p:txBody>
          <a:bodyPr wrap="square">
            <a:spAutoFit/>
          </a:bodyPr>
          <a:lstStyle/>
          <a:p>
            <a:pPr algn="l"/>
            <a:r>
              <a:rPr lang="en-GB" sz="2400" b="1" dirty="0">
                <a:latin typeface="CG omega"/>
              </a:rPr>
              <a:t>Stable Sorting Is Important, Sometimes:</a:t>
            </a:r>
            <a:r>
              <a:rPr lang="en-GB" sz="1400" b="1" dirty="0">
                <a:latin typeface="CG omega"/>
              </a:rPr>
              <a:t> </a:t>
            </a:r>
          </a:p>
          <a:p>
            <a:pPr algn="just"/>
            <a:r>
              <a:rPr lang="en-GB" sz="2000" dirty="0">
                <a:latin typeface="CG omega"/>
              </a:rPr>
              <a:t>We don’t always need stable sorting. Stability is not a concern if:</a:t>
            </a:r>
          </a:p>
          <a:p>
            <a:pPr lvl="2" algn="just">
              <a:buFont typeface="Arial" panose="020B0604020202020204" pitchFamily="34" charset="0"/>
              <a:buChar char="•"/>
            </a:pPr>
            <a:r>
              <a:rPr lang="en-GB" sz="2000" dirty="0">
                <a:latin typeface="CG omega"/>
              </a:rPr>
              <a:t>equal elements are indistinguishable, or</a:t>
            </a:r>
          </a:p>
          <a:p>
            <a:pPr lvl="2" algn="just">
              <a:buFont typeface="Arial" panose="020B0604020202020204" pitchFamily="34" charset="0"/>
              <a:buChar char="•"/>
            </a:pPr>
            <a:r>
              <a:rPr lang="en-GB" sz="2000" dirty="0">
                <a:latin typeface="CG omega"/>
              </a:rPr>
              <a:t>all the elements in the collection are distinct</a:t>
            </a:r>
          </a:p>
          <a:p>
            <a:pPr lvl="2" algn="just">
              <a:buFont typeface="Arial" panose="020B0604020202020204" pitchFamily="34" charset="0"/>
              <a:buChar char="•"/>
            </a:pPr>
            <a:endParaRPr lang="en-GB" sz="2000" dirty="0">
              <a:latin typeface="CG omega"/>
            </a:endParaRPr>
          </a:p>
          <a:p>
            <a:pPr algn="just"/>
            <a:r>
              <a:rPr lang="en-GB" sz="2000" dirty="0">
                <a:latin typeface="CG omega"/>
              </a:rPr>
              <a:t>When </a:t>
            </a:r>
            <a:r>
              <a:rPr lang="en-GB" sz="2000" b="1" dirty="0">
                <a:latin typeface="CG omega"/>
              </a:rPr>
              <a:t>equal elements are distinguishable, stability is imperative</a:t>
            </a:r>
            <a:r>
              <a:rPr lang="en-GB" sz="2000" dirty="0">
                <a:latin typeface="CG omega"/>
              </a:rPr>
              <a:t>.  For instance, if the collection already has some order, then sorting on another key must preserve that order.</a:t>
            </a:r>
          </a:p>
          <a:p>
            <a:pPr algn="just"/>
            <a:endParaRPr lang="en-GB" sz="2000" dirty="0">
              <a:latin typeface="CG omega"/>
            </a:endParaRPr>
          </a:p>
          <a:p>
            <a:pPr algn="just"/>
            <a:r>
              <a:rPr lang="en-GB" sz="2000" dirty="0">
                <a:latin typeface="CG omega"/>
              </a:rPr>
              <a:t>For example, let’s say we are computing the word count of each distinct word in a text file. Now, we need to report the results in decreasing order of count, and further sorted alphabetically in case two words have the same count.</a:t>
            </a:r>
          </a:p>
        </p:txBody>
      </p:sp>
      <p:sp>
        <p:nvSpPr>
          <p:cNvPr id="7" name="TextBox 6">
            <a:extLst>
              <a:ext uri="{FF2B5EF4-FFF2-40B4-BE49-F238E27FC236}">
                <a16:creationId xmlns:a16="http://schemas.microsoft.com/office/drawing/2014/main" id="{7D394C41-B944-4478-B508-30B84720F978}"/>
              </a:ext>
            </a:extLst>
          </p:cNvPr>
          <p:cNvSpPr txBox="1"/>
          <p:nvPr/>
        </p:nvSpPr>
        <p:spPr>
          <a:xfrm>
            <a:off x="1285460" y="901148"/>
            <a:ext cx="10349949" cy="2246769"/>
          </a:xfrm>
          <a:prstGeom prst="rect">
            <a:avLst/>
          </a:prstGeom>
          <a:noFill/>
        </p:spPr>
        <p:txBody>
          <a:bodyPr wrap="square">
            <a:spAutoFit/>
          </a:bodyPr>
          <a:lstStyle/>
          <a:p>
            <a:r>
              <a:rPr lang="en-GB" sz="2000" b="1" dirty="0">
                <a:latin typeface="CG omega"/>
              </a:rPr>
              <a:t>Distinguishing Between Equal Elements:</a:t>
            </a:r>
          </a:p>
          <a:p>
            <a:pPr algn="just"/>
            <a:r>
              <a:rPr lang="en-GB" sz="2000" dirty="0">
                <a:latin typeface="CG omega"/>
              </a:rPr>
              <a:t>All sorting algorithms use a key to determine the ordering of the elements in the collection, called the sort key.</a:t>
            </a:r>
          </a:p>
          <a:p>
            <a:pPr algn="just"/>
            <a:r>
              <a:rPr lang="en-GB" sz="2000" dirty="0">
                <a:latin typeface="CG omega"/>
              </a:rPr>
              <a:t>If the sort key is the (entire) element itself, equal elements are indistinguishable, such as integers or strings.</a:t>
            </a:r>
          </a:p>
          <a:p>
            <a:pPr algn="just"/>
            <a:r>
              <a:rPr lang="en-GB" sz="2000" dirty="0">
                <a:latin typeface="CG omega"/>
              </a:rPr>
              <a:t>On the other hand, equal elements are distinguishable if the sort key is made up of one or more, but not all attributes of the element, such as age in an Employee class.</a:t>
            </a:r>
            <a:endParaRPr lang="en-US" sz="2000" dirty="0">
              <a:latin typeface="CG omega"/>
            </a:endParaRPr>
          </a:p>
        </p:txBody>
      </p:sp>
      <p:sp>
        <p:nvSpPr>
          <p:cNvPr id="3" name="Slide Number Placeholder 2">
            <a:extLst>
              <a:ext uri="{FF2B5EF4-FFF2-40B4-BE49-F238E27FC236}">
                <a16:creationId xmlns:a16="http://schemas.microsoft.com/office/drawing/2014/main" id="{A7C28A38-653F-4C21-9B15-A82267FB0DF4}"/>
              </a:ext>
            </a:extLst>
          </p:cNvPr>
          <p:cNvSpPr>
            <a:spLocks noGrp="1"/>
          </p:cNvSpPr>
          <p:nvPr>
            <p:ph type="sldNum" sz="quarter" idx="12"/>
          </p:nvPr>
        </p:nvSpPr>
        <p:spPr/>
        <p:txBody>
          <a:bodyPr/>
          <a:lstStyle/>
          <a:p>
            <a:pPr>
              <a:defRPr/>
            </a:pPr>
            <a:fld id="{78FA0312-CBDF-46C5-B562-3A516C7F3EC6}" type="slidenum">
              <a:rPr lang="en-US" altLang="zh-TW" smtClean="0"/>
              <a:pPr>
                <a:defRPr/>
              </a:pPr>
              <a:t>46</a:t>
            </a:fld>
            <a:endParaRPr lang="en-US" altLang="zh-TW"/>
          </a:p>
        </p:txBody>
      </p:sp>
      <p:sp>
        <p:nvSpPr>
          <p:cNvPr id="6" name="Rectangle 5">
            <a:extLst>
              <a:ext uri="{FF2B5EF4-FFF2-40B4-BE49-F238E27FC236}">
                <a16:creationId xmlns:a16="http://schemas.microsoft.com/office/drawing/2014/main" id="{439E5176-62EE-4320-B631-EC550DADADFB}"/>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142086B-A1D8-4E70-A4DB-21146AD6BB2F}"/>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341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59F9B-2CD1-44B9-8C83-BB505FD6060C}"/>
              </a:ext>
            </a:extLst>
          </p:cNvPr>
          <p:cNvSpPr>
            <a:spLocks noGrp="1"/>
          </p:cNvSpPr>
          <p:nvPr>
            <p:ph type="title"/>
          </p:nvPr>
        </p:nvSpPr>
        <p:spPr>
          <a:xfrm>
            <a:off x="1" y="365616"/>
            <a:ext cx="10515600" cy="522771"/>
          </a:xfrm>
        </p:spPr>
        <p:txBody>
          <a:bodyPr>
            <a:noAutofit/>
          </a:bodyPr>
          <a:lstStyle/>
          <a:p>
            <a:r>
              <a:rPr lang="en-US" altLang="en-US" sz="3200" b="1" dirty="0">
                <a:solidFill>
                  <a:srgbClr val="333333"/>
                </a:solidFill>
                <a:latin typeface="CG omega"/>
              </a:rPr>
              <a:t>Example: Compute the word count:</a:t>
            </a:r>
            <a:br>
              <a:rPr lang="en-US" altLang="en-US" sz="3200" dirty="0">
                <a:latin typeface="CG omega"/>
              </a:rPr>
            </a:br>
            <a:endParaRPr lang="en-US" sz="3200" dirty="0">
              <a:latin typeface="CG omega"/>
            </a:endParaRPr>
          </a:p>
        </p:txBody>
      </p:sp>
      <p:graphicFrame>
        <p:nvGraphicFramePr>
          <p:cNvPr id="4" name="Table 3">
            <a:extLst>
              <a:ext uri="{FF2B5EF4-FFF2-40B4-BE49-F238E27FC236}">
                <a16:creationId xmlns:a16="http://schemas.microsoft.com/office/drawing/2014/main" id="{0C601A94-AF5F-415D-AB18-FEF6CF44E7D8}"/>
              </a:ext>
            </a:extLst>
          </p:cNvPr>
          <p:cNvGraphicFramePr>
            <a:graphicFrameLocks noGrp="1"/>
          </p:cNvGraphicFramePr>
          <p:nvPr>
            <p:extLst>
              <p:ext uri="{D42A27DB-BD31-4B8C-83A1-F6EECF244321}">
                <p14:modId xmlns:p14="http://schemas.microsoft.com/office/powerpoint/2010/main" val="325825374"/>
              </p:ext>
            </p:extLst>
          </p:nvPr>
        </p:nvGraphicFramePr>
        <p:xfrm>
          <a:off x="257552" y="1389541"/>
          <a:ext cx="3424068" cy="4461528"/>
        </p:xfrm>
        <a:graphic>
          <a:graphicData uri="http://schemas.openxmlformats.org/drawingml/2006/table">
            <a:tbl>
              <a:tblPr/>
              <a:tblGrid>
                <a:gridCol w="192229">
                  <a:extLst>
                    <a:ext uri="{9D8B030D-6E8A-4147-A177-3AD203B41FA5}">
                      <a16:colId xmlns:a16="http://schemas.microsoft.com/office/drawing/2014/main" val="2354542641"/>
                    </a:ext>
                  </a:extLst>
                </a:gridCol>
                <a:gridCol w="3231839">
                  <a:extLst>
                    <a:ext uri="{9D8B030D-6E8A-4147-A177-3AD203B41FA5}">
                      <a16:colId xmlns:a16="http://schemas.microsoft.com/office/drawing/2014/main" val="703779087"/>
                    </a:ext>
                  </a:extLst>
                </a:gridCol>
              </a:tblGrid>
              <a:tr h="302352">
                <a:tc>
                  <a:txBody>
                    <a:bodyPr/>
                    <a:lstStyle/>
                    <a:p>
                      <a:pPr algn="r"/>
                      <a:endParaRPr lang="en-US" sz="1500" b="1">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b="1" dirty="0">
                          <a:effectLst/>
                          <a:latin typeface="CG omega"/>
                        </a:rPr>
                        <a:t>Input:</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19283789"/>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endParaRPr lang="en-US" sz="1500" dirty="0">
                        <a:effectLst/>
                        <a:latin typeface="CG omega"/>
                      </a:endParaRP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59825196"/>
                  </a:ext>
                </a:extLst>
              </a:tr>
              <a:tr h="5309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GB" sz="1500" b="1" i="1" dirty="0">
                          <a:effectLst/>
                          <a:latin typeface="CG omega"/>
                        </a:rPr>
                        <a:t>how much wood would woodchuck chuck if woodchuck could chuck wood</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461226781"/>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endParaRPr lang="en-US" sz="1500" dirty="0">
                        <a:effectLst/>
                        <a:latin typeface="CG omega"/>
                      </a:endParaRP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36781769"/>
                  </a:ext>
                </a:extLst>
              </a:tr>
              <a:tr h="302352">
                <a:tc>
                  <a:txBody>
                    <a:bodyPr/>
                    <a:lstStyle/>
                    <a:p>
                      <a:pPr algn="r"/>
                      <a:endParaRPr lang="en-US" sz="1500" b="1">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b="1" dirty="0">
                          <a:effectLst/>
                          <a:latin typeface="CG omega"/>
                        </a:rPr>
                        <a:t>Output:</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13526909"/>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endParaRPr lang="en-US" sz="1500" dirty="0">
                        <a:effectLst/>
                        <a:latin typeface="CG omega"/>
                      </a:endParaRP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98839252"/>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dirty="0">
                          <a:effectLst/>
                          <a:latin typeface="CG omega"/>
                        </a:rPr>
                        <a:t>how 1</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04777365"/>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dirty="0">
                          <a:effectLst/>
                          <a:latin typeface="CG omega"/>
                        </a:rPr>
                        <a:t>much 1</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05962550"/>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a:effectLst/>
                          <a:latin typeface="CG omega"/>
                        </a:rPr>
                        <a:t>wood 2</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7778793"/>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a:effectLst/>
                          <a:latin typeface="CG omega"/>
                        </a:rPr>
                        <a:t>would 1</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05180301"/>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a:effectLst/>
                          <a:latin typeface="CG omega"/>
                        </a:rPr>
                        <a:t>woodchuck 2</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12892179"/>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a:effectLst/>
                          <a:latin typeface="CG omega"/>
                        </a:rPr>
                        <a:t>chuck 2</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84170965"/>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a:effectLst/>
                          <a:latin typeface="CG omega"/>
                        </a:rPr>
                        <a:t>if 1</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69795679"/>
                  </a:ext>
                </a:extLst>
              </a:tr>
              <a:tr h="302352">
                <a:tc>
                  <a:txBody>
                    <a:bodyPr/>
                    <a:lstStyle/>
                    <a:p>
                      <a:pPr algn="r"/>
                      <a:endParaRPr lang="en-US" sz="1500">
                        <a:solidFill>
                          <a:srgbClr val="AFAFAF"/>
                        </a:solidFill>
                        <a:effectLst/>
                        <a:latin typeface="CG omega"/>
                      </a:endParaRPr>
                    </a:p>
                  </a:txBody>
                  <a:tcPr marL="73751" marR="73751" marT="36876" marB="36876" anchor="ctr">
                    <a:lnL>
                      <a:noFill/>
                    </a:lnL>
                    <a:lnR w="28575" cap="flat" cmpd="sng" algn="ctr">
                      <a:solidFill>
                        <a:srgbClr val="2854A8"/>
                      </a:solidFill>
                      <a:prstDash val="solid"/>
                      <a:round/>
                      <a:headEnd type="none" w="med" len="med"/>
                      <a:tailEnd type="none" w="med" len="med"/>
                    </a:lnR>
                    <a:lnT>
                      <a:noFill/>
                    </a:lnT>
                    <a:lnB>
                      <a:noFill/>
                    </a:lnB>
                  </a:tcPr>
                </a:tc>
                <a:tc>
                  <a:txBody>
                    <a:bodyPr/>
                    <a:lstStyle/>
                    <a:p>
                      <a:r>
                        <a:rPr lang="en-US" sz="1500" dirty="0">
                          <a:effectLst/>
                          <a:latin typeface="CG omega"/>
                        </a:rPr>
                        <a:t>could 1</a:t>
                      </a:r>
                    </a:p>
                  </a:txBody>
                  <a:tcPr marL="107555" marR="73751" marT="36876" marB="36876" anchor="ctr">
                    <a:lnL w="28575" cap="flat" cmpd="sng" algn="ctr">
                      <a:solidFill>
                        <a:srgbClr val="2854A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829483785"/>
                  </a:ext>
                </a:extLst>
              </a:tr>
            </a:tbl>
          </a:graphicData>
        </a:graphic>
      </p:graphicFrame>
      <p:sp>
        <p:nvSpPr>
          <p:cNvPr id="9" name="TextBox 8">
            <a:extLst>
              <a:ext uri="{FF2B5EF4-FFF2-40B4-BE49-F238E27FC236}">
                <a16:creationId xmlns:a16="http://schemas.microsoft.com/office/drawing/2014/main" id="{B50EF9DA-E5FC-43AD-A395-0470B947487F}"/>
              </a:ext>
            </a:extLst>
          </p:cNvPr>
          <p:cNvSpPr txBox="1"/>
          <p:nvPr/>
        </p:nvSpPr>
        <p:spPr>
          <a:xfrm>
            <a:off x="4007127" y="1367378"/>
            <a:ext cx="2501347" cy="3323987"/>
          </a:xfrm>
          <a:prstGeom prst="rect">
            <a:avLst/>
          </a:prstGeom>
          <a:noFill/>
        </p:spPr>
        <p:txBody>
          <a:bodyPr wrap="square">
            <a:spAutoFit/>
          </a:bodyPr>
          <a:lstStyle/>
          <a:p>
            <a:r>
              <a:rPr lang="en-GB" sz="1400" b="1" dirty="0">
                <a:latin typeface="CG omega"/>
              </a:rPr>
              <a:t>Second step </a:t>
            </a:r>
            <a:r>
              <a:rPr lang="en-GB" sz="1400" dirty="0">
                <a:latin typeface="CG omega"/>
              </a:rPr>
              <a:t>– </a:t>
            </a:r>
            <a:r>
              <a:rPr lang="en-GB" sz="1400" b="1" dirty="0">
                <a:latin typeface="CG omega"/>
              </a:rPr>
              <a:t>sort the whole list lexicographically, then by  word count:</a:t>
            </a:r>
          </a:p>
          <a:p>
            <a:endParaRPr lang="en-GB" sz="1400" dirty="0">
              <a:latin typeface="CG omega"/>
            </a:endParaRPr>
          </a:p>
          <a:p>
            <a:r>
              <a:rPr lang="en-GB" sz="1400" b="1" dirty="0">
                <a:latin typeface="CG omega"/>
              </a:rPr>
              <a:t>First pass, </a:t>
            </a:r>
            <a:r>
              <a:rPr lang="en-GB" sz="1400" dirty="0">
                <a:latin typeface="CG omega"/>
              </a:rPr>
              <a:t>sorted lexicographically:</a:t>
            </a:r>
          </a:p>
          <a:p>
            <a:r>
              <a:rPr lang="en-GB" sz="1400" dirty="0">
                <a:latin typeface="CG omega"/>
              </a:rPr>
              <a:t> </a:t>
            </a:r>
          </a:p>
          <a:p>
            <a:r>
              <a:rPr lang="en-GB" sz="1400" dirty="0">
                <a:latin typeface="CG omega"/>
              </a:rPr>
              <a:t>(chuck, 2)</a:t>
            </a:r>
          </a:p>
          <a:p>
            <a:r>
              <a:rPr lang="en-GB" sz="1400" dirty="0">
                <a:latin typeface="CG omega"/>
              </a:rPr>
              <a:t>(could, 1)</a:t>
            </a:r>
          </a:p>
          <a:p>
            <a:r>
              <a:rPr lang="en-GB" sz="1400" dirty="0">
                <a:latin typeface="CG omega"/>
              </a:rPr>
              <a:t>(how, 1)</a:t>
            </a:r>
          </a:p>
          <a:p>
            <a:r>
              <a:rPr lang="en-GB" sz="1400" dirty="0">
                <a:latin typeface="CG omega"/>
              </a:rPr>
              <a:t>(if, 1)</a:t>
            </a:r>
          </a:p>
          <a:p>
            <a:r>
              <a:rPr lang="en-GB" sz="1400" dirty="0">
                <a:latin typeface="CG omega"/>
              </a:rPr>
              <a:t>(much, 1)</a:t>
            </a:r>
          </a:p>
          <a:p>
            <a:r>
              <a:rPr lang="en-GB" sz="1400" dirty="0">
                <a:latin typeface="CG omega"/>
              </a:rPr>
              <a:t>(wood, 2)</a:t>
            </a:r>
          </a:p>
          <a:p>
            <a:r>
              <a:rPr lang="en-GB" sz="1400" dirty="0">
                <a:latin typeface="CG omega"/>
              </a:rPr>
              <a:t>(woodchuck, 2)</a:t>
            </a:r>
          </a:p>
          <a:p>
            <a:r>
              <a:rPr lang="en-GB" sz="1400" dirty="0">
                <a:latin typeface="CG omega"/>
              </a:rPr>
              <a:t>(would, 1)</a:t>
            </a:r>
            <a:endParaRPr lang="en-US" sz="1400" dirty="0">
              <a:latin typeface="CG omega"/>
            </a:endParaRPr>
          </a:p>
        </p:txBody>
      </p:sp>
      <p:sp>
        <p:nvSpPr>
          <p:cNvPr id="11" name="TextBox 10">
            <a:extLst>
              <a:ext uri="{FF2B5EF4-FFF2-40B4-BE49-F238E27FC236}">
                <a16:creationId xmlns:a16="http://schemas.microsoft.com/office/drawing/2014/main" id="{08765651-A256-4F47-A647-75AE37D1E2BE}"/>
              </a:ext>
            </a:extLst>
          </p:cNvPr>
          <p:cNvSpPr txBox="1"/>
          <p:nvPr/>
        </p:nvSpPr>
        <p:spPr>
          <a:xfrm>
            <a:off x="6834811" y="1457739"/>
            <a:ext cx="1775789" cy="2677656"/>
          </a:xfrm>
          <a:prstGeom prst="rect">
            <a:avLst/>
          </a:prstGeom>
          <a:noFill/>
        </p:spPr>
        <p:txBody>
          <a:bodyPr wrap="square">
            <a:spAutoFit/>
          </a:bodyPr>
          <a:lstStyle/>
          <a:p>
            <a:r>
              <a:rPr lang="en-GB" sz="1400" b="1" dirty="0">
                <a:latin typeface="CG omega"/>
              </a:rPr>
              <a:t>Second pass</a:t>
            </a:r>
            <a:r>
              <a:rPr lang="en-GB" sz="1400" dirty="0">
                <a:latin typeface="CG omega"/>
              </a:rPr>
              <a:t>, </a:t>
            </a:r>
            <a:r>
              <a:rPr lang="en-GB" sz="1400" b="1" dirty="0">
                <a:latin typeface="CG omega"/>
              </a:rPr>
              <a:t>sorted by count using an unstable sort</a:t>
            </a:r>
            <a:r>
              <a:rPr lang="en-GB" sz="1400" dirty="0">
                <a:latin typeface="CG omega"/>
              </a:rPr>
              <a:t>:</a:t>
            </a:r>
          </a:p>
          <a:p>
            <a:r>
              <a:rPr lang="en-GB" sz="1400" dirty="0">
                <a:latin typeface="CG omega"/>
              </a:rPr>
              <a:t> </a:t>
            </a:r>
          </a:p>
          <a:p>
            <a:r>
              <a:rPr lang="en-GB" sz="1400" dirty="0">
                <a:latin typeface="CG omega"/>
              </a:rPr>
              <a:t>(wood, 2)</a:t>
            </a:r>
          </a:p>
          <a:p>
            <a:r>
              <a:rPr lang="en-GB" sz="1400" dirty="0">
                <a:latin typeface="CG omega"/>
              </a:rPr>
              <a:t>(chuck, 2)</a:t>
            </a:r>
          </a:p>
          <a:p>
            <a:r>
              <a:rPr lang="en-GB" sz="1400" dirty="0">
                <a:latin typeface="CG omega"/>
              </a:rPr>
              <a:t>(woodchuck, 2)</a:t>
            </a:r>
          </a:p>
          <a:p>
            <a:r>
              <a:rPr lang="en-GB" sz="1400" dirty="0">
                <a:latin typeface="CG omega"/>
              </a:rPr>
              <a:t>(could, 1)</a:t>
            </a:r>
          </a:p>
          <a:p>
            <a:r>
              <a:rPr lang="en-GB" sz="1400" dirty="0">
                <a:latin typeface="CG omega"/>
              </a:rPr>
              <a:t>(how, 1)</a:t>
            </a:r>
          </a:p>
          <a:p>
            <a:r>
              <a:rPr lang="en-GB" sz="1400" dirty="0">
                <a:latin typeface="CG omega"/>
              </a:rPr>
              <a:t>(if, 1)</a:t>
            </a:r>
          </a:p>
          <a:p>
            <a:r>
              <a:rPr lang="en-GB" sz="1400" dirty="0">
                <a:latin typeface="CG omega"/>
              </a:rPr>
              <a:t>(would, 1)</a:t>
            </a:r>
          </a:p>
          <a:p>
            <a:r>
              <a:rPr lang="en-GB" sz="1400" dirty="0">
                <a:latin typeface="CG omega"/>
              </a:rPr>
              <a:t>(much, 1)</a:t>
            </a:r>
            <a:endParaRPr lang="en-US" sz="1400" dirty="0">
              <a:latin typeface="CG omega"/>
            </a:endParaRPr>
          </a:p>
        </p:txBody>
      </p:sp>
      <p:sp>
        <p:nvSpPr>
          <p:cNvPr id="13" name="TextBox 12">
            <a:extLst>
              <a:ext uri="{FF2B5EF4-FFF2-40B4-BE49-F238E27FC236}">
                <a16:creationId xmlns:a16="http://schemas.microsoft.com/office/drawing/2014/main" id="{7F37CCC5-7726-41CE-91D6-1191F4D59868}"/>
              </a:ext>
            </a:extLst>
          </p:cNvPr>
          <p:cNvSpPr txBox="1"/>
          <p:nvPr/>
        </p:nvSpPr>
        <p:spPr>
          <a:xfrm>
            <a:off x="9264927" y="1572293"/>
            <a:ext cx="2501348" cy="2462213"/>
          </a:xfrm>
          <a:prstGeom prst="rect">
            <a:avLst/>
          </a:prstGeom>
          <a:noFill/>
        </p:spPr>
        <p:txBody>
          <a:bodyPr wrap="square">
            <a:spAutoFit/>
          </a:bodyPr>
          <a:lstStyle/>
          <a:p>
            <a:r>
              <a:rPr lang="en-GB" sz="1400" b="1" dirty="0">
                <a:latin typeface="CG omega"/>
              </a:rPr>
              <a:t>Second pass, sorted by count using a stable sort</a:t>
            </a:r>
            <a:r>
              <a:rPr lang="en-GB" sz="1400" dirty="0">
                <a:latin typeface="CG omega"/>
              </a:rPr>
              <a:t>:</a:t>
            </a:r>
          </a:p>
          <a:p>
            <a:r>
              <a:rPr lang="en-GB" sz="1400" dirty="0">
                <a:latin typeface="CG omega"/>
              </a:rPr>
              <a:t> </a:t>
            </a:r>
          </a:p>
          <a:p>
            <a:r>
              <a:rPr lang="en-GB" sz="1400" dirty="0">
                <a:latin typeface="CG omega"/>
              </a:rPr>
              <a:t>(chuck, 2)</a:t>
            </a:r>
          </a:p>
          <a:p>
            <a:r>
              <a:rPr lang="en-GB" sz="1400" dirty="0">
                <a:latin typeface="CG omega"/>
              </a:rPr>
              <a:t>(wood, 2)</a:t>
            </a:r>
          </a:p>
          <a:p>
            <a:r>
              <a:rPr lang="en-GB" sz="1400" dirty="0">
                <a:latin typeface="CG omega"/>
              </a:rPr>
              <a:t>(woodchuck, 2)</a:t>
            </a:r>
          </a:p>
          <a:p>
            <a:r>
              <a:rPr lang="en-GB" sz="1400" dirty="0">
                <a:latin typeface="CG omega"/>
              </a:rPr>
              <a:t>(could, 1)</a:t>
            </a:r>
          </a:p>
          <a:p>
            <a:r>
              <a:rPr lang="en-GB" sz="1400" dirty="0">
                <a:latin typeface="CG omega"/>
              </a:rPr>
              <a:t>(how, 1)</a:t>
            </a:r>
          </a:p>
          <a:p>
            <a:r>
              <a:rPr lang="en-GB" sz="1400" dirty="0">
                <a:latin typeface="CG omega"/>
              </a:rPr>
              <a:t>(if, 1)</a:t>
            </a:r>
          </a:p>
          <a:p>
            <a:r>
              <a:rPr lang="en-GB" sz="1400" dirty="0">
                <a:latin typeface="CG omega"/>
              </a:rPr>
              <a:t>(much, 1)</a:t>
            </a:r>
          </a:p>
          <a:p>
            <a:r>
              <a:rPr lang="en-GB" sz="1400" dirty="0">
                <a:latin typeface="CG omega"/>
              </a:rPr>
              <a:t>(would, 1)</a:t>
            </a:r>
          </a:p>
        </p:txBody>
      </p:sp>
      <p:sp>
        <p:nvSpPr>
          <p:cNvPr id="15" name="TextBox 14">
            <a:extLst>
              <a:ext uri="{FF2B5EF4-FFF2-40B4-BE49-F238E27FC236}">
                <a16:creationId xmlns:a16="http://schemas.microsoft.com/office/drawing/2014/main" id="{C8D907A6-F62D-4B90-B4ED-B61488165D71}"/>
              </a:ext>
            </a:extLst>
          </p:cNvPr>
          <p:cNvSpPr txBox="1"/>
          <p:nvPr/>
        </p:nvSpPr>
        <p:spPr>
          <a:xfrm>
            <a:off x="636104" y="5839859"/>
            <a:ext cx="11130171" cy="738664"/>
          </a:xfrm>
          <a:prstGeom prst="rect">
            <a:avLst/>
          </a:prstGeom>
          <a:noFill/>
        </p:spPr>
        <p:txBody>
          <a:bodyPr wrap="square">
            <a:spAutoFit/>
          </a:bodyPr>
          <a:lstStyle/>
          <a:p>
            <a:pPr algn="just"/>
            <a:r>
              <a:rPr lang="en-GB" sz="1400" dirty="0">
                <a:latin typeface="CG omega"/>
              </a:rPr>
              <a:t>As we have used an unstable sort, the second pass does not maintain the lexicographical order.</a:t>
            </a:r>
          </a:p>
          <a:p>
            <a:pPr algn="just"/>
            <a:r>
              <a:rPr lang="en-GB" sz="1400" dirty="0">
                <a:latin typeface="CG omega"/>
              </a:rPr>
              <a:t>That’s where the stable sort comes into the picture. Since we already had sorted the list lexicographically, using a stable sort to by word count does not change the order of equal elements anymore. As a result words with the same word count remain sorted lexicographically.</a:t>
            </a:r>
            <a:endParaRPr lang="en-US" sz="1400" dirty="0">
              <a:latin typeface="CG omega"/>
            </a:endParaRPr>
          </a:p>
        </p:txBody>
      </p:sp>
      <p:sp>
        <p:nvSpPr>
          <p:cNvPr id="3" name="Slide Number Placeholder 2">
            <a:extLst>
              <a:ext uri="{FF2B5EF4-FFF2-40B4-BE49-F238E27FC236}">
                <a16:creationId xmlns:a16="http://schemas.microsoft.com/office/drawing/2014/main" id="{0DB13E23-5043-4D7C-9096-DE69F5266B92}"/>
              </a:ext>
            </a:extLst>
          </p:cNvPr>
          <p:cNvSpPr>
            <a:spLocks noGrp="1"/>
          </p:cNvSpPr>
          <p:nvPr>
            <p:ph type="sldNum" sz="quarter" idx="12"/>
          </p:nvPr>
        </p:nvSpPr>
        <p:spPr/>
        <p:txBody>
          <a:bodyPr/>
          <a:lstStyle/>
          <a:p>
            <a:pPr>
              <a:defRPr/>
            </a:pPr>
            <a:fld id="{78FA0312-CBDF-46C5-B562-3A516C7F3EC6}" type="slidenum">
              <a:rPr lang="en-US" altLang="zh-TW" smtClean="0"/>
              <a:pPr>
                <a:defRPr/>
              </a:pPr>
              <a:t>47</a:t>
            </a:fld>
            <a:endParaRPr lang="en-US" altLang="zh-TW"/>
          </a:p>
        </p:txBody>
      </p:sp>
      <p:sp>
        <p:nvSpPr>
          <p:cNvPr id="10" name="Rectangle 9">
            <a:extLst>
              <a:ext uri="{FF2B5EF4-FFF2-40B4-BE49-F238E27FC236}">
                <a16:creationId xmlns:a16="http://schemas.microsoft.com/office/drawing/2014/main" id="{3EF5103B-F750-406B-928D-AB34BF2E32D7}"/>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34127D3-F877-4F9F-8178-1647B235CBA1}"/>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495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a:extLst>
              <a:ext uri="{FF2B5EF4-FFF2-40B4-BE49-F238E27FC236}">
                <a16:creationId xmlns:a16="http://schemas.microsoft.com/office/drawing/2014/main" id="{9E147E3F-B7A8-43BC-AB4F-AB9ED9F30BAE}"/>
              </a:ext>
            </a:extLst>
          </p:cNvPr>
          <p:cNvSpPr>
            <a:spLocks noGrp="1" noChangeArrowheads="1"/>
          </p:cNvSpPr>
          <p:nvPr>
            <p:ph type="title"/>
          </p:nvPr>
        </p:nvSpPr>
        <p:spPr>
          <a:xfrm>
            <a:off x="152400" y="42862"/>
            <a:ext cx="10515600" cy="1325563"/>
          </a:xfrm>
        </p:spPr>
        <p:txBody>
          <a:bodyPr/>
          <a:lstStyle/>
          <a:p>
            <a:r>
              <a:rPr lang="en-US" altLang="en-US" b="1" dirty="0"/>
              <a:t>Loops and cycles</a:t>
            </a:r>
          </a:p>
        </p:txBody>
      </p:sp>
      <p:sp>
        <p:nvSpPr>
          <p:cNvPr id="736259" name="Rectangle 3">
            <a:extLst>
              <a:ext uri="{FF2B5EF4-FFF2-40B4-BE49-F238E27FC236}">
                <a16:creationId xmlns:a16="http://schemas.microsoft.com/office/drawing/2014/main" id="{BD18F791-AFBE-49D8-B8C6-5384D1C4F673}"/>
              </a:ext>
            </a:extLst>
          </p:cNvPr>
          <p:cNvSpPr>
            <a:spLocks noGrp="1" noChangeArrowheads="1"/>
          </p:cNvSpPr>
          <p:nvPr>
            <p:ph idx="1"/>
          </p:nvPr>
        </p:nvSpPr>
        <p:spPr>
          <a:xfrm>
            <a:off x="1524000" y="1295400"/>
            <a:ext cx="9144000" cy="5562600"/>
          </a:xfrm>
        </p:spPr>
        <p:txBody>
          <a:bodyPr/>
          <a:lstStyle/>
          <a:p>
            <a:r>
              <a:rPr lang="en-US" altLang="en-US" b="1" dirty="0"/>
              <a:t>cycle</a:t>
            </a:r>
            <a:r>
              <a:rPr lang="en-US" altLang="en-US" dirty="0"/>
              <a:t>: A path that begins and ends at the same node.</a:t>
            </a:r>
          </a:p>
          <a:p>
            <a:pPr lvl="1"/>
            <a:r>
              <a:rPr lang="en-US" altLang="en-US" dirty="0"/>
              <a:t>example: {b, g, f, c, a} or {V, X, Y, W, U, V}.</a:t>
            </a:r>
          </a:p>
          <a:p>
            <a:pPr lvl="1"/>
            <a:r>
              <a:rPr lang="en-US" altLang="en-US" dirty="0"/>
              <a:t>example: {c, d, a} or {U, W, V, U}.</a:t>
            </a:r>
          </a:p>
          <a:p>
            <a:pPr lvl="1"/>
            <a:endParaRPr lang="en-US" altLang="en-US" sz="1200" dirty="0"/>
          </a:p>
          <a:p>
            <a:pPr lvl="1"/>
            <a:r>
              <a:rPr lang="en-US" altLang="en-US" b="1" dirty="0"/>
              <a:t>acyclic graph</a:t>
            </a:r>
            <a:r>
              <a:rPr lang="en-US" altLang="en-US" dirty="0"/>
              <a:t>: One that does</a:t>
            </a:r>
            <a:br>
              <a:rPr lang="en-US" altLang="en-US" dirty="0"/>
            </a:br>
            <a:r>
              <a:rPr lang="en-US" altLang="en-US" dirty="0"/>
              <a:t>not contain any cycles.</a:t>
            </a:r>
          </a:p>
          <a:p>
            <a:pPr lvl="1"/>
            <a:endParaRPr lang="en-US" altLang="en-US" dirty="0"/>
          </a:p>
          <a:p>
            <a:r>
              <a:rPr lang="en-US" altLang="en-US" b="1" dirty="0"/>
              <a:t>loop</a:t>
            </a:r>
            <a:r>
              <a:rPr lang="en-US" altLang="en-US" dirty="0"/>
              <a:t>: An edge directly from</a:t>
            </a:r>
            <a:br>
              <a:rPr lang="en-US" altLang="en-US" dirty="0"/>
            </a:br>
            <a:r>
              <a:rPr lang="en-US" altLang="en-US" dirty="0"/>
              <a:t>a node to itself.</a:t>
            </a:r>
          </a:p>
          <a:p>
            <a:pPr lvl="1"/>
            <a:r>
              <a:rPr lang="en-US" altLang="en-US" dirty="0"/>
              <a:t>Many graphs don't allow loops.</a:t>
            </a:r>
          </a:p>
        </p:txBody>
      </p:sp>
      <p:sp>
        <p:nvSpPr>
          <p:cNvPr id="736261" name="Freeform 5">
            <a:extLst>
              <a:ext uri="{FF2B5EF4-FFF2-40B4-BE49-F238E27FC236}">
                <a16:creationId xmlns:a16="http://schemas.microsoft.com/office/drawing/2014/main" id="{99DEA42E-620E-47DD-A6C8-E0BA585DD9A7}"/>
              </a:ext>
            </a:extLst>
          </p:cNvPr>
          <p:cNvSpPr>
            <a:spLocks/>
          </p:cNvSpPr>
          <p:nvPr/>
        </p:nvSpPr>
        <p:spPr bwMode="auto">
          <a:xfrm>
            <a:off x="7580314" y="3463926"/>
            <a:ext cx="1881187" cy="2201863"/>
          </a:xfrm>
          <a:custGeom>
            <a:avLst/>
            <a:gdLst>
              <a:gd name="T0" fmla="*/ 762 w 1375"/>
              <a:gd name="T1" fmla="*/ 36 h 1671"/>
              <a:gd name="T2" fmla="*/ 1218 w 1375"/>
              <a:gd name="T3" fmla="*/ 522 h 1671"/>
              <a:gd name="T4" fmla="*/ 1176 w 1375"/>
              <a:gd name="T5" fmla="*/ 1668 h 1671"/>
              <a:gd name="T6" fmla="*/ 24 w 1375"/>
              <a:gd name="T7" fmla="*/ 504 h 1671"/>
              <a:gd name="T8" fmla="*/ 456 w 1375"/>
              <a:gd name="T9" fmla="*/ 0 h 1671"/>
              <a:gd name="T10" fmla="*/ 0 60000 65536"/>
              <a:gd name="T11" fmla="*/ 0 60000 65536"/>
              <a:gd name="T12" fmla="*/ 0 60000 65536"/>
              <a:gd name="T13" fmla="*/ 0 60000 65536"/>
              <a:gd name="T14" fmla="*/ 0 60000 65536"/>
              <a:gd name="T15" fmla="*/ 0 w 1375"/>
              <a:gd name="T16" fmla="*/ 0 h 1671"/>
              <a:gd name="T17" fmla="*/ 1375 w 1375"/>
              <a:gd name="T18" fmla="*/ 1671 h 1671"/>
            </a:gdLst>
            <a:ahLst/>
            <a:cxnLst>
              <a:cxn ang="T10">
                <a:pos x="T0" y="T1"/>
              </a:cxn>
              <a:cxn ang="T11">
                <a:pos x="T2" y="T3"/>
              </a:cxn>
              <a:cxn ang="T12">
                <a:pos x="T4" y="T5"/>
              </a:cxn>
              <a:cxn ang="T13">
                <a:pos x="T6" y="T7"/>
              </a:cxn>
              <a:cxn ang="T14">
                <a:pos x="T8" y="T9"/>
              </a:cxn>
            </a:cxnLst>
            <a:rect l="T15" t="T16" r="T17" b="T18"/>
            <a:pathLst>
              <a:path w="1375" h="1671">
                <a:moveTo>
                  <a:pt x="762" y="36"/>
                </a:moveTo>
                <a:cubicBezTo>
                  <a:pt x="838" y="117"/>
                  <a:pt x="1149" y="250"/>
                  <a:pt x="1218" y="522"/>
                </a:cubicBezTo>
                <a:cubicBezTo>
                  <a:pt x="1287" y="794"/>
                  <a:pt x="1375" y="1671"/>
                  <a:pt x="1176" y="1668"/>
                </a:cubicBezTo>
                <a:cubicBezTo>
                  <a:pt x="977" y="1665"/>
                  <a:pt x="0" y="798"/>
                  <a:pt x="24" y="504"/>
                </a:cubicBezTo>
                <a:cubicBezTo>
                  <a:pt x="48" y="210"/>
                  <a:pt x="366" y="105"/>
                  <a:pt x="456" y="0"/>
                </a:cubicBezTo>
              </a:path>
            </a:pathLst>
          </a:custGeom>
          <a:noFill/>
          <a:ln w="5715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sz="2000">
              <a:latin typeface="Calibri" panose="020F0502020204030204" pitchFamily="34" charset="0"/>
              <a:ea typeface="ＭＳ Ｐゴシック" panose="020B0600070205080204" pitchFamily="34" charset="-128"/>
            </a:endParaRPr>
          </a:p>
        </p:txBody>
      </p:sp>
      <p:sp>
        <p:nvSpPr>
          <p:cNvPr id="736262" name="Freeform 6">
            <a:extLst>
              <a:ext uri="{FF2B5EF4-FFF2-40B4-BE49-F238E27FC236}">
                <a16:creationId xmlns:a16="http://schemas.microsoft.com/office/drawing/2014/main" id="{DE99441D-FB65-470D-B537-7857EB2CD9C4}"/>
              </a:ext>
            </a:extLst>
          </p:cNvPr>
          <p:cNvSpPr>
            <a:spLocks/>
          </p:cNvSpPr>
          <p:nvPr/>
        </p:nvSpPr>
        <p:spPr bwMode="auto">
          <a:xfrm>
            <a:off x="7816851" y="3521075"/>
            <a:ext cx="1355725" cy="1924050"/>
          </a:xfrm>
          <a:custGeom>
            <a:avLst/>
            <a:gdLst>
              <a:gd name="T0" fmla="*/ 6 w 989"/>
              <a:gd name="T1" fmla="*/ 389 h 1461"/>
              <a:gd name="T2" fmla="*/ 444 w 989"/>
              <a:gd name="T3" fmla="*/ 95 h 1461"/>
              <a:gd name="T4" fmla="*/ 516 w 989"/>
              <a:gd name="T5" fmla="*/ 959 h 1461"/>
              <a:gd name="T6" fmla="*/ 930 w 989"/>
              <a:gd name="T7" fmla="*/ 1403 h 1461"/>
              <a:gd name="T8" fmla="*/ 870 w 989"/>
              <a:gd name="T9" fmla="*/ 611 h 1461"/>
              <a:gd name="T10" fmla="*/ 438 w 989"/>
              <a:gd name="T11" fmla="*/ 911 h 1461"/>
              <a:gd name="T12" fmla="*/ 0 w 989"/>
              <a:gd name="T13" fmla="*/ 587 h 1461"/>
              <a:gd name="T14" fmla="*/ 0 60000 65536"/>
              <a:gd name="T15" fmla="*/ 0 60000 65536"/>
              <a:gd name="T16" fmla="*/ 0 60000 65536"/>
              <a:gd name="T17" fmla="*/ 0 60000 65536"/>
              <a:gd name="T18" fmla="*/ 0 60000 65536"/>
              <a:gd name="T19" fmla="*/ 0 60000 65536"/>
              <a:gd name="T20" fmla="*/ 0 60000 65536"/>
              <a:gd name="T21" fmla="*/ 0 w 989"/>
              <a:gd name="T22" fmla="*/ 0 h 1461"/>
              <a:gd name="T23" fmla="*/ 989 w 989"/>
              <a:gd name="T24" fmla="*/ 1461 h 14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9" h="1461">
                <a:moveTo>
                  <a:pt x="6" y="389"/>
                </a:moveTo>
                <a:cubicBezTo>
                  <a:pt x="79" y="341"/>
                  <a:pt x="359" y="0"/>
                  <a:pt x="444" y="95"/>
                </a:cubicBezTo>
                <a:cubicBezTo>
                  <a:pt x="529" y="190"/>
                  <a:pt x="435" y="741"/>
                  <a:pt x="516" y="959"/>
                </a:cubicBezTo>
                <a:cubicBezTo>
                  <a:pt x="597" y="1177"/>
                  <a:pt x="871" y="1461"/>
                  <a:pt x="930" y="1403"/>
                </a:cubicBezTo>
                <a:cubicBezTo>
                  <a:pt x="989" y="1345"/>
                  <a:pt x="952" y="693"/>
                  <a:pt x="870" y="611"/>
                </a:cubicBezTo>
                <a:cubicBezTo>
                  <a:pt x="788" y="529"/>
                  <a:pt x="583" y="915"/>
                  <a:pt x="438" y="911"/>
                </a:cubicBezTo>
                <a:cubicBezTo>
                  <a:pt x="293" y="907"/>
                  <a:pt x="91" y="654"/>
                  <a:pt x="0" y="587"/>
                </a:cubicBezTo>
              </a:path>
            </a:pathLst>
          </a:custGeom>
          <a:noFill/>
          <a:ln w="57150">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sz="2000">
              <a:latin typeface="Calibri" panose="020F0502020204030204" pitchFamily="34" charset="0"/>
              <a:ea typeface="ＭＳ Ｐゴシック" panose="020B0600070205080204" pitchFamily="34" charset="-128"/>
            </a:endParaRPr>
          </a:p>
        </p:txBody>
      </p:sp>
      <p:grpSp>
        <p:nvGrpSpPr>
          <p:cNvPr id="736289" name="Group 33">
            <a:extLst>
              <a:ext uri="{FF2B5EF4-FFF2-40B4-BE49-F238E27FC236}">
                <a16:creationId xmlns:a16="http://schemas.microsoft.com/office/drawing/2014/main" id="{2D2C16A9-E5B8-4D1C-BCA1-F5841017C038}"/>
              </a:ext>
            </a:extLst>
          </p:cNvPr>
          <p:cNvGrpSpPr>
            <a:grpSpLocks/>
          </p:cNvGrpSpPr>
          <p:nvPr/>
        </p:nvGrpSpPr>
        <p:grpSpPr bwMode="auto">
          <a:xfrm>
            <a:off x="7415214" y="3211514"/>
            <a:ext cx="3024187" cy="2655887"/>
            <a:chOff x="3711" y="2023"/>
            <a:chExt cx="1905" cy="1673"/>
          </a:xfrm>
        </p:grpSpPr>
        <p:sp>
          <p:nvSpPr>
            <p:cNvPr id="736264" name="Oval 8">
              <a:extLst>
                <a:ext uri="{FF2B5EF4-FFF2-40B4-BE49-F238E27FC236}">
                  <a16:creationId xmlns:a16="http://schemas.microsoft.com/office/drawing/2014/main" id="{4304938A-0738-47E3-8030-B276F45567BA}"/>
                </a:ext>
              </a:extLst>
            </p:cNvPr>
            <p:cNvSpPr>
              <a:spLocks noChangeArrowheads="1"/>
            </p:cNvSpPr>
            <p:nvPr/>
          </p:nvSpPr>
          <p:spPr bwMode="auto">
            <a:xfrm>
              <a:off x="4705" y="2501"/>
              <a:ext cx="248"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X</a:t>
              </a:r>
            </a:p>
          </p:txBody>
        </p:sp>
        <p:sp>
          <p:nvSpPr>
            <p:cNvPr id="736265" name="Oval 9">
              <a:extLst>
                <a:ext uri="{FF2B5EF4-FFF2-40B4-BE49-F238E27FC236}">
                  <a16:creationId xmlns:a16="http://schemas.microsoft.com/office/drawing/2014/main" id="{C86B96CD-BB5C-4C87-869F-50B0DA50617D}"/>
                </a:ext>
              </a:extLst>
            </p:cNvPr>
            <p:cNvSpPr>
              <a:spLocks noChangeArrowheads="1"/>
            </p:cNvSpPr>
            <p:nvPr/>
          </p:nvSpPr>
          <p:spPr bwMode="auto">
            <a:xfrm>
              <a:off x="3711" y="2501"/>
              <a:ext cx="249"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U</a:t>
              </a:r>
            </a:p>
          </p:txBody>
        </p:sp>
        <p:sp>
          <p:nvSpPr>
            <p:cNvPr id="736266" name="Oval 10">
              <a:extLst>
                <a:ext uri="{FF2B5EF4-FFF2-40B4-BE49-F238E27FC236}">
                  <a16:creationId xmlns:a16="http://schemas.microsoft.com/office/drawing/2014/main" id="{BA142586-8994-4F5D-82E0-36CEC25B4044}"/>
                </a:ext>
              </a:extLst>
            </p:cNvPr>
            <p:cNvSpPr>
              <a:spLocks noChangeArrowheads="1"/>
            </p:cNvSpPr>
            <p:nvPr/>
          </p:nvSpPr>
          <p:spPr bwMode="auto">
            <a:xfrm>
              <a:off x="4208" y="2023"/>
              <a:ext cx="248"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V</a:t>
              </a:r>
            </a:p>
          </p:txBody>
        </p:sp>
        <p:sp>
          <p:nvSpPr>
            <p:cNvPr id="736267" name="Oval 11">
              <a:extLst>
                <a:ext uri="{FF2B5EF4-FFF2-40B4-BE49-F238E27FC236}">
                  <a16:creationId xmlns:a16="http://schemas.microsoft.com/office/drawing/2014/main" id="{1CBC45DD-11F8-454A-922E-A491C88A77F7}"/>
                </a:ext>
              </a:extLst>
            </p:cNvPr>
            <p:cNvSpPr>
              <a:spLocks noChangeArrowheads="1"/>
            </p:cNvSpPr>
            <p:nvPr/>
          </p:nvSpPr>
          <p:spPr bwMode="auto">
            <a:xfrm>
              <a:off x="4208" y="2979"/>
              <a:ext cx="248"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W</a:t>
              </a:r>
            </a:p>
          </p:txBody>
        </p:sp>
        <p:sp>
          <p:nvSpPr>
            <p:cNvPr id="736268" name="Oval 12">
              <a:extLst>
                <a:ext uri="{FF2B5EF4-FFF2-40B4-BE49-F238E27FC236}">
                  <a16:creationId xmlns:a16="http://schemas.microsoft.com/office/drawing/2014/main" id="{92B1B9C0-509C-4406-A174-083B9CC4BAF0}"/>
                </a:ext>
              </a:extLst>
            </p:cNvPr>
            <p:cNvSpPr>
              <a:spLocks noChangeArrowheads="1"/>
            </p:cNvSpPr>
            <p:nvPr/>
          </p:nvSpPr>
          <p:spPr bwMode="auto">
            <a:xfrm>
              <a:off x="5367" y="2501"/>
              <a:ext cx="249"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Z</a:t>
              </a:r>
            </a:p>
          </p:txBody>
        </p:sp>
        <p:cxnSp>
          <p:nvCxnSpPr>
            <p:cNvPr id="736269" name="AutoShape 13">
              <a:extLst>
                <a:ext uri="{FF2B5EF4-FFF2-40B4-BE49-F238E27FC236}">
                  <a16:creationId xmlns:a16="http://schemas.microsoft.com/office/drawing/2014/main" id="{555F9389-B4D1-4EC4-BF6A-B69C6ED406E9}"/>
                </a:ext>
              </a:extLst>
            </p:cNvPr>
            <p:cNvCxnSpPr>
              <a:cxnSpLocks noChangeShapeType="1"/>
              <a:stCxn id="736266" idx="3"/>
              <a:endCxn id="736265" idx="7"/>
            </p:cNvCxnSpPr>
            <p:nvPr/>
          </p:nvCxnSpPr>
          <p:spPr bwMode="auto">
            <a:xfrm flipH="1">
              <a:off x="3923" y="2232"/>
              <a:ext cx="321"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0" name="AutoShape 14">
              <a:extLst>
                <a:ext uri="{FF2B5EF4-FFF2-40B4-BE49-F238E27FC236}">
                  <a16:creationId xmlns:a16="http://schemas.microsoft.com/office/drawing/2014/main" id="{F9A634CE-22D1-492B-B4B8-4814C90D0812}"/>
                </a:ext>
              </a:extLst>
            </p:cNvPr>
            <p:cNvCxnSpPr>
              <a:cxnSpLocks noChangeShapeType="1"/>
              <a:stCxn id="736267" idx="1"/>
              <a:endCxn id="736265" idx="5"/>
            </p:cNvCxnSpPr>
            <p:nvPr/>
          </p:nvCxnSpPr>
          <p:spPr bwMode="auto">
            <a:xfrm flipH="1" flipV="1">
              <a:off x="3923" y="2710"/>
              <a:ext cx="321"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1" name="AutoShape 15">
              <a:extLst>
                <a:ext uri="{FF2B5EF4-FFF2-40B4-BE49-F238E27FC236}">
                  <a16:creationId xmlns:a16="http://schemas.microsoft.com/office/drawing/2014/main" id="{BED00281-5741-41B2-938F-86A79AAFD656}"/>
                </a:ext>
              </a:extLst>
            </p:cNvPr>
            <p:cNvCxnSpPr>
              <a:cxnSpLocks noChangeShapeType="1"/>
              <a:stCxn id="736267" idx="7"/>
              <a:endCxn id="736264" idx="3"/>
            </p:cNvCxnSpPr>
            <p:nvPr/>
          </p:nvCxnSpPr>
          <p:spPr bwMode="auto">
            <a:xfrm flipV="1">
              <a:off x="4421" y="2710"/>
              <a:ext cx="320"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2" name="AutoShape 16">
              <a:extLst>
                <a:ext uri="{FF2B5EF4-FFF2-40B4-BE49-F238E27FC236}">
                  <a16:creationId xmlns:a16="http://schemas.microsoft.com/office/drawing/2014/main" id="{9FBE06C1-440D-4365-878E-2C141468E1C7}"/>
                </a:ext>
              </a:extLst>
            </p:cNvPr>
            <p:cNvCxnSpPr>
              <a:cxnSpLocks noChangeShapeType="1"/>
              <a:stCxn id="736264" idx="6"/>
              <a:endCxn id="736268" idx="2"/>
            </p:cNvCxnSpPr>
            <p:nvPr/>
          </p:nvCxnSpPr>
          <p:spPr bwMode="auto">
            <a:xfrm>
              <a:off x="4958" y="2621"/>
              <a:ext cx="405" cy="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3" name="AutoShape 17">
              <a:extLst>
                <a:ext uri="{FF2B5EF4-FFF2-40B4-BE49-F238E27FC236}">
                  <a16:creationId xmlns:a16="http://schemas.microsoft.com/office/drawing/2014/main" id="{F32F90AA-E7A8-4DF8-9BA4-AF02267F9D3D}"/>
                </a:ext>
              </a:extLst>
            </p:cNvPr>
            <p:cNvCxnSpPr>
              <a:cxnSpLocks noChangeShapeType="1"/>
              <a:stCxn id="736266" idx="5"/>
              <a:endCxn id="736264" idx="1"/>
            </p:cNvCxnSpPr>
            <p:nvPr/>
          </p:nvCxnSpPr>
          <p:spPr bwMode="auto">
            <a:xfrm>
              <a:off x="4421" y="2232"/>
              <a:ext cx="320"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4" name="AutoShape 18">
              <a:extLst>
                <a:ext uri="{FF2B5EF4-FFF2-40B4-BE49-F238E27FC236}">
                  <a16:creationId xmlns:a16="http://schemas.microsoft.com/office/drawing/2014/main" id="{B6996E57-EBF4-4CEB-9DA2-37E0777A6B19}"/>
                </a:ext>
              </a:extLst>
            </p:cNvPr>
            <p:cNvCxnSpPr>
              <a:cxnSpLocks noChangeShapeType="1"/>
              <a:stCxn id="736266" idx="4"/>
              <a:endCxn id="736267" idx="0"/>
            </p:cNvCxnSpPr>
            <p:nvPr/>
          </p:nvCxnSpPr>
          <p:spPr bwMode="auto">
            <a:xfrm>
              <a:off x="4332" y="2267"/>
              <a:ext cx="0" cy="70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6275" name="Oval 19">
              <a:extLst>
                <a:ext uri="{FF2B5EF4-FFF2-40B4-BE49-F238E27FC236}">
                  <a16:creationId xmlns:a16="http://schemas.microsoft.com/office/drawing/2014/main" id="{AD8DF50D-227B-4A49-A669-E9AEA333C6AB}"/>
                </a:ext>
              </a:extLst>
            </p:cNvPr>
            <p:cNvSpPr>
              <a:spLocks noChangeArrowheads="1"/>
            </p:cNvSpPr>
            <p:nvPr/>
          </p:nvSpPr>
          <p:spPr bwMode="auto">
            <a:xfrm>
              <a:off x="4711" y="3457"/>
              <a:ext cx="247"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Y</a:t>
              </a:r>
            </a:p>
          </p:txBody>
        </p:sp>
        <p:cxnSp>
          <p:nvCxnSpPr>
            <p:cNvPr id="736276" name="AutoShape 20">
              <a:extLst>
                <a:ext uri="{FF2B5EF4-FFF2-40B4-BE49-F238E27FC236}">
                  <a16:creationId xmlns:a16="http://schemas.microsoft.com/office/drawing/2014/main" id="{E0D4DE9B-2AB0-4528-8C6F-3470A0099798}"/>
                </a:ext>
              </a:extLst>
            </p:cNvPr>
            <p:cNvCxnSpPr>
              <a:cxnSpLocks noChangeShapeType="1"/>
              <a:stCxn id="736267" idx="5"/>
              <a:endCxn id="736275" idx="1"/>
            </p:cNvCxnSpPr>
            <p:nvPr/>
          </p:nvCxnSpPr>
          <p:spPr bwMode="auto">
            <a:xfrm>
              <a:off x="4421" y="3188"/>
              <a:ext cx="325"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7" name="AutoShape 21">
              <a:extLst>
                <a:ext uri="{FF2B5EF4-FFF2-40B4-BE49-F238E27FC236}">
                  <a16:creationId xmlns:a16="http://schemas.microsoft.com/office/drawing/2014/main" id="{28F3E1A3-6981-40F8-A2C7-0F1096E422AC}"/>
                </a:ext>
              </a:extLst>
            </p:cNvPr>
            <p:cNvCxnSpPr>
              <a:cxnSpLocks noChangeShapeType="1"/>
              <a:stCxn id="736264" idx="4"/>
              <a:endCxn id="736275" idx="0"/>
            </p:cNvCxnSpPr>
            <p:nvPr/>
          </p:nvCxnSpPr>
          <p:spPr bwMode="auto">
            <a:xfrm>
              <a:off x="4830" y="2745"/>
              <a:ext cx="4" cy="70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6278" name="Text Box 22">
              <a:extLst>
                <a:ext uri="{FF2B5EF4-FFF2-40B4-BE49-F238E27FC236}">
                  <a16:creationId xmlns:a16="http://schemas.microsoft.com/office/drawing/2014/main" id="{0294B39B-F32A-46E8-9448-62388E7C0115}"/>
                </a:ext>
              </a:extLst>
            </p:cNvPr>
            <p:cNvSpPr txBox="1">
              <a:spLocks noChangeArrowheads="1"/>
            </p:cNvSpPr>
            <p:nvPr/>
          </p:nvSpPr>
          <p:spPr bwMode="auto">
            <a:xfrm>
              <a:off x="3835" y="2142"/>
              <a:ext cx="1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a</a:t>
              </a:r>
            </a:p>
          </p:txBody>
        </p:sp>
        <p:sp>
          <p:nvSpPr>
            <p:cNvPr id="736279" name="Text Box 23">
              <a:extLst>
                <a:ext uri="{FF2B5EF4-FFF2-40B4-BE49-F238E27FC236}">
                  <a16:creationId xmlns:a16="http://schemas.microsoft.com/office/drawing/2014/main" id="{302C5358-5914-479B-BD3F-C181FED6C162}"/>
                </a:ext>
              </a:extLst>
            </p:cNvPr>
            <p:cNvSpPr txBox="1">
              <a:spLocks noChangeArrowheads="1"/>
            </p:cNvSpPr>
            <p:nvPr/>
          </p:nvSpPr>
          <p:spPr bwMode="auto">
            <a:xfrm>
              <a:off x="3835" y="2859"/>
              <a:ext cx="1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c</a:t>
              </a:r>
            </a:p>
          </p:txBody>
        </p:sp>
        <p:sp>
          <p:nvSpPr>
            <p:cNvPr id="736280" name="Text Box 24">
              <a:extLst>
                <a:ext uri="{FF2B5EF4-FFF2-40B4-BE49-F238E27FC236}">
                  <a16:creationId xmlns:a16="http://schemas.microsoft.com/office/drawing/2014/main" id="{AB7D27A8-ABFF-4623-8BF8-040176174B26}"/>
                </a:ext>
              </a:extLst>
            </p:cNvPr>
            <p:cNvSpPr txBox="1">
              <a:spLocks noChangeArrowheads="1"/>
            </p:cNvSpPr>
            <p:nvPr/>
          </p:nvSpPr>
          <p:spPr bwMode="auto">
            <a:xfrm>
              <a:off x="4622" y="2142"/>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b</a:t>
              </a:r>
            </a:p>
          </p:txBody>
        </p:sp>
        <p:sp>
          <p:nvSpPr>
            <p:cNvPr id="736281" name="Text Box 25">
              <a:extLst>
                <a:ext uri="{FF2B5EF4-FFF2-40B4-BE49-F238E27FC236}">
                  <a16:creationId xmlns:a16="http://schemas.microsoft.com/office/drawing/2014/main" id="{E4CBEA86-F885-4BA0-89B6-579AC9A7BB6C}"/>
                </a:ext>
              </a:extLst>
            </p:cNvPr>
            <p:cNvSpPr txBox="1">
              <a:spLocks noChangeArrowheads="1"/>
            </p:cNvSpPr>
            <p:nvPr/>
          </p:nvSpPr>
          <p:spPr bwMode="auto">
            <a:xfrm>
              <a:off x="4540" y="2780"/>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e</a:t>
              </a:r>
            </a:p>
          </p:txBody>
        </p:sp>
        <p:sp>
          <p:nvSpPr>
            <p:cNvPr id="736282" name="Text Box 26">
              <a:extLst>
                <a:ext uri="{FF2B5EF4-FFF2-40B4-BE49-F238E27FC236}">
                  <a16:creationId xmlns:a16="http://schemas.microsoft.com/office/drawing/2014/main" id="{831C82BF-27F7-4B78-A206-5355D121E936}"/>
                </a:ext>
              </a:extLst>
            </p:cNvPr>
            <p:cNvSpPr txBox="1">
              <a:spLocks noChangeArrowheads="1"/>
            </p:cNvSpPr>
            <p:nvPr/>
          </p:nvSpPr>
          <p:spPr bwMode="auto">
            <a:xfrm>
              <a:off x="4166" y="2421"/>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d</a:t>
              </a:r>
            </a:p>
          </p:txBody>
        </p:sp>
        <p:sp>
          <p:nvSpPr>
            <p:cNvPr id="736283" name="Text Box 27">
              <a:extLst>
                <a:ext uri="{FF2B5EF4-FFF2-40B4-BE49-F238E27FC236}">
                  <a16:creationId xmlns:a16="http://schemas.microsoft.com/office/drawing/2014/main" id="{F6678C9C-1984-4E06-A68A-8190784251D4}"/>
                </a:ext>
              </a:extLst>
            </p:cNvPr>
            <p:cNvSpPr txBox="1">
              <a:spLocks noChangeArrowheads="1"/>
            </p:cNvSpPr>
            <p:nvPr/>
          </p:nvSpPr>
          <p:spPr bwMode="auto">
            <a:xfrm>
              <a:off x="4369" y="3347"/>
              <a:ext cx="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f</a:t>
              </a:r>
            </a:p>
          </p:txBody>
        </p:sp>
        <p:sp>
          <p:nvSpPr>
            <p:cNvPr id="736284" name="Text Box 28">
              <a:extLst>
                <a:ext uri="{FF2B5EF4-FFF2-40B4-BE49-F238E27FC236}">
                  <a16:creationId xmlns:a16="http://schemas.microsoft.com/office/drawing/2014/main" id="{9D1F7322-3A3C-447D-92B9-F50C2902644C}"/>
                </a:ext>
              </a:extLst>
            </p:cNvPr>
            <p:cNvSpPr txBox="1">
              <a:spLocks noChangeArrowheads="1"/>
            </p:cNvSpPr>
            <p:nvPr/>
          </p:nvSpPr>
          <p:spPr bwMode="auto">
            <a:xfrm>
              <a:off x="4912" y="301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g</a:t>
              </a:r>
            </a:p>
          </p:txBody>
        </p:sp>
        <p:sp>
          <p:nvSpPr>
            <p:cNvPr id="736285" name="Text Box 29">
              <a:extLst>
                <a:ext uri="{FF2B5EF4-FFF2-40B4-BE49-F238E27FC236}">
                  <a16:creationId xmlns:a16="http://schemas.microsoft.com/office/drawing/2014/main" id="{DD44EF45-623C-422C-9F2C-0211A37B323B}"/>
                </a:ext>
              </a:extLst>
            </p:cNvPr>
            <p:cNvSpPr txBox="1">
              <a:spLocks noChangeArrowheads="1"/>
            </p:cNvSpPr>
            <p:nvPr/>
          </p:nvSpPr>
          <p:spPr bwMode="auto">
            <a:xfrm>
              <a:off x="5083" y="2620"/>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h</a:t>
              </a:r>
            </a:p>
          </p:txBody>
        </p:sp>
      </p:grpSp>
      <p:sp>
        <p:nvSpPr>
          <p:cNvPr id="29" name="Rectangle 28">
            <a:extLst>
              <a:ext uri="{FF2B5EF4-FFF2-40B4-BE49-F238E27FC236}">
                <a16:creationId xmlns:a16="http://schemas.microsoft.com/office/drawing/2014/main" id="{D66CF6D1-49C6-44D3-A073-0F087D9E3A8E}"/>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06C35C9-36AA-4DE8-9E79-B912A488FCD7}"/>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6261"/>
                                        </p:tgtEl>
                                        <p:attrNameLst>
                                          <p:attrName>style.visibility</p:attrName>
                                        </p:attrNameLst>
                                      </p:cBhvr>
                                      <p:to>
                                        <p:strVal val="visible"/>
                                      </p:to>
                                    </p:set>
                                    <p:animEffect transition="in" filter="fade">
                                      <p:cBhvr>
                                        <p:cTn id="7" dur="2000"/>
                                        <p:tgtEl>
                                          <p:spTgt spid="736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6262"/>
                                        </p:tgtEl>
                                        <p:attrNameLst>
                                          <p:attrName>style.visibility</p:attrName>
                                        </p:attrNameLst>
                                      </p:cBhvr>
                                      <p:to>
                                        <p:strVal val="visible"/>
                                      </p:to>
                                    </p:set>
                                    <p:animEffect transition="in" filter="fade">
                                      <p:cBhvr>
                                        <p:cTn id="12" dur="2000"/>
                                        <p:tgtEl>
                                          <p:spTgt spid="736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61" grpId="0" animBg="1"/>
      <p:bldP spid="7362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a:extLst>
              <a:ext uri="{FF2B5EF4-FFF2-40B4-BE49-F238E27FC236}">
                <a16:creationId xmlns:a16="http://schemas.microsoft.com/office/drawing/2014/main" id="{13B84713-9BE0-4E52-BEE4-29F496DEAFFC}"/>
              </a:ext>
            </a:extLst>
          </p:cNvPr>
          <p:cNvSpPr>
            <a:spLocks noGrp="1" noChangeArrowheads="1"/>
          </p:cNvSpPr>
          <p:nvPr>
            <p:ph type="title"/>
          </p:nvPr>
        </p:nvSpPr>
        <p:spPr>
          <a:xfrm>
            <a:off x="11243" y="32542"/>
            <a:ext cx="10515600" cy="1325563"/>
          </a:xfrm>
        </p:spPr>
        <p:txBody>
          <a:bodyPr/>
          <a:lstStyle/>
          <a:p>
            <a:r>
              <a:rPr lang="en-US" altLang="en-US" b="1" dirty="0"/>
              <a:t>Weighted graphs</a:t>
            </a:r>
          </a:p>
        </p:txBody>
      </p:sp>
      <p:sp>
        <p:nvSpPr>
          <p:cNvPr id="731139" name="Rectangle 3">
            <a:extLst>
              <a:ext uri="{FF2B5EF4-FFF2-40B4-BE49-F238E27FC236}">
                <a16:creationId xmlns:a16="http://schemas.microsoft.com/office/drawing/2014/main" id="{11EF6D07-64AD-44F8-922A-4162FA0F818D}"/>
              </a:ext>
            </a:extLst>
          </p:cNvPr>
          <p:cNvSpPr>
            <a:spLocks noGrp="1" noChangeArrowheads="1"/>
          </p:cNvSpPr>
          <p:nvPr>
            <p:ph idx="1"/>
          </p:nvPr>
        </p:nvSpPr>
        <p:spPr>
          <a:xfrm>
            <a:off x="1524000" y="1295400"/>
            <a:ext cx="9144000" cy="5562600"/>
          </a:xfrm>
        </p:spPr>
        <p:txBody>
          <a:bodyPr/>
          <a:lstStyle/>
          <a:p>
            <a:r>
              <a:rPr lang="en-US" altLang="en-US" b="1" dirty="0"/>
              <a:t>weight</a:t>
            </a:r>
            <a:r>
              <a:rPr lang="en-US" altLang="en-US" dirty="0"/>
              <a:t>: Cost associated with a given edge.</a:t>
            </a:r>
          </a:p>
          <a:p>
            <a:pPr lvl="1"/>
            <a:r>
              <a:rPr lang="en-US" altLang="en-US" dirty="0"/>
              <a:t>Some graphs have weighted edges, and some are unweighted.</a:t>
            </a:r>
          </a:p>
          <a:p>
            <a:pPr lvl="1"/>
            <a:r>
              <a:rPr lang="en-US" altLang="en-US" dirty="0"/>
              <a:t>Edges in an unweighted graph can be thought of as having equal weight (e.g. all 0, or all 1, etc.)</a:t>
            </a:r>
          </a:p>
          <a:p>
            <a:pPr lvl="1"/>
            <a:r>
              <a:rPr lang="en-US" altLang="en-US" dirty="0"/>
              <a:t>Most graphs do not allow negative weights.</a:t>
            </a:r>
          </a:p>
          <a:p>
            <a:pPr lvl="1"/>
            <a:endParaRPr lang="en-US" altLang="en-US" sz="1200" dirty="0"/>
          </a:p>
          <a:p>
            <a:r>
              <a:rPr lang="en-US" altLang="en-US" i="1" dirty="0"/>
              <a:t>example</a:t>
            </a:r>
            <a:r>
              <a:rPr lang="en-US" altLang="en-US" dirty="0"/>
              <a:t>: graph of airline flights, weighted by miles between cities:</a:t>
            </a:r>
          </a:p>
        </p:txBody>
      </p:sp>
      <p:grpSp>
        <p:nvGrpSpPr>
          <p:cNvPr id="731171" name="Group 35">
            <a:extLst>
              <a:ext uri="{FF2B5EF4-FFF2-40B4-BE49-F238E27FC236}">
                <a16:creationId xmlns:a16="http://schemas.microsoft.com/office/drawing/2014/main" id="{956C7905-22CE-45F3-9387-6079E1094CA8}"/>
              </a:ext>
            </a:extLst>
          </p:cNvPr>
          <p:cNvGrpSpPr>
            <a:grpSpLocks/>
          </p:cNvGrpSpPr>
          <p:nvPr/>
        </p:nvGrpSpPr>
        <p:grpSpPr bwMode="auto">
          <a:xfrm>
            <a:off x="2286001" y="4016376"/>
            <a:ext cx="7489825" cy="2384425"/>
            <a:chOff x="480" y="2530"/>
            <a:chExt cx="4718" cy="1502"/>
          </a:xfrm>
        </p:grpSpPr>
        <p:sp>
          <p:nvSpPr>
            <p:cNvPr id="731141" name="Oval 5">
              <a:extLst>
                <a:ext uri="{FF2B5EF4-FFF2-40B4-BE49-F238E27FC236}">
                  <a16:creationId xmlns:a16="http://schemas.microsoft.com/office/drawing/2014/main" id="{29524836-F428-410E-8B79-1C85DB6B5FA0}"/>
                </a:ext>
              </a:extLst>
            </p:cNvPr>
            <p:cNvSpPr>
              <a:spLocks noChangeArrowheads="1"/>
            </p:cNvSpPr>
            <p:nvPr/>
          </p:nvSpPr>
          <p:spPr bwMode="auto">
            <a:xfrm>
              <a:off x="3024" y="2640"/>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2000" dirty="0">
                  <a:latin typeface="Calibri" panose="020F0502020204030204" pitchFamily="34" charset="0"/>
                  <a:ea typeface="ＭＳ Ｐゴシック" panose="020B0600070205080204" pitchFamily="34" charset="-128"/>
                </a:rPr>
                <a:t>C</a:t>
              </a:r>
              <a:r>
                <a:rPr lang="en-US" altLang="en-US" sz="2000" dirty="0" err="1">
                  <a:latin typeface="Calibri" panose="020F0502020204030204" pitchFamily="34" charset="0"/>
                  <a:ea typeface="ＭＳ Ｐゴシック" panose="020B0600070205080204" pitchFamily="34" charset="-128"/>
                </a:rPr>
                <a:t>olcatta</a:t>
              </a:r>
              <a:endParaRPr lang="en-US" altLang="en-US" sz="2000" dirty="0">
                <a:latin typeface="Calibri" panose="020F0502020204030204" pitchFamily="34" charset="0"/>
                <a:ea typeface="ＭＳ Ｐゴシック" panose="020B0600070205080204" pitchFamily="34" charset="-128"/>
              </a:endParaRPr>
            </a:p>
          </p:txBody>
        </p:sp>
        <p:sp>
          <p:nvSpPr>
            <p:cNvPr id="731142" name="Oval 6">
              <a:extLst>
                <a:ext uri="{FF2B5EF4-FFF2-40B4-BE49-F238E27FC236}">
                  <a16:creationId xmlns:a16="http://schemas.microsoft.com/office/drawing/2014/main" id="{53D342B2-E4DA-4F4F-BD8B-19DF2A8A594F}"/>
                </a:ext>
              </a:extLst>
            </p:cNvPr>
            <p:cNvSpPr>
              <a:spLocks noChangeArrowheads="1"/>
            </p:cNvSpPr>
            <p:nvPr/>
          </p:nvSpPr>
          <p:spPr bwMode="auto">
            <a:xfrm>
              <a:off x="4608" y="2542"/>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2000" dirty="0">
                  <a:latin typeface="Calibri" panose="020F0502020204030204" pitchFamily="34" charset="0"/>
                  <a:ea typeface="ＭＳ Ｐゴシック" panose="020B0600070205080204" pitchFamily="34" charset="-128"/>
                </a:rPr>
                <a:t>C</a:t>
              </a:r>
              <a:r>
                <a:rPr lang="en-US" altLang="en-US" sz="2000" dirty="0" err="1">
                  <a:latin typeface="Calibri" panose="020F0502020204030204" pitchFamily="34" charset="0"/>
                  <a:ea typeface="ＭＳ Ｐゴシック" panose="020B0600070205080204" pitchFamily="34" charset="-128"/>
                </a:rPr>
                <a:t>hennai</a:t>
              </a:r>
              <a:endParaRPr lang="en-US" altLang="en-US" sz="2000" dirty="0">
                <a:latin typeface="Calibri" panose="020F0502020204030204" pitchFamily="34" charset="0"/>
                <a:ea typeface="ＭＳ Ｐゴシック" panose="020B0600070205080204" pitchFamily="34" charset="-128"/>
              </a:endParaRPr>
            </a:p>
          </p:txBody>
        </p:sp>
        <p:sp>
          <p:nvSpPr>
            <p:cNvPr id="731143" name="Oval 7">
              <a:extLst>
                <a:ext uri="{FF2B5EF4-FFF2-40B4-BE49-F238E27FC236}">
                  <a16:creationId xmlns:a16="http://schemas.microsoft.com/office/drawing/2014/main" id="{7713375A-BF19-4EB9-8BA5-CDF1247B1AF3}"/>
                </a:ext>
              </a:extLst>
            </p:cNvPr>
            <p:cNvSpPr>
              <a:spLocks noChangeArrowheads="1"/>
            </p:cNvSpPr>
            <p:nvPr/>
          </p:nvSpPr>
          <p:spPr bwMode="auto">
            <a:xfrm>
              <a:off x="4450" y="3744"/>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2000" dirty="0">
                  <a:latin typeface="Calibri" panose="020F0502020204030204" pitchFamily="34" charset="0"/>
                  <a:ea typeface="ＭＳ Ｐゴシック" panose="020B0600070205080204" pitchFamily="34" charset="-128"/>
                </a:rPr>
                <a:t>M</a:t>
              </a:r>
              <a:r>
                <a:rPr lang="en-US" altLang="en-US" sz="2000" dirty="0" err="1">
                  <a:latin typeface="Calibri" panose="020F0502020204030204" pitchFamily="34" charset="0"/>
                  <a:ea typeface="ＭＳ Ｐゴシック" panose="020B0600070205080204" pitchFamily="34" charset="-128"/>
                </a:rPr>
                <a:t>umb</a:t>
              </a:r>
              <a:endParaRPr lang="en-US" altLang="en-US" sz="2000" dirty="0">
                <a:latin typeface="Calibri" panose="020F0502020204030204" pitchFamily="34" charset="0"/>
                <a:ea typeface="ＭＳ Ｐゴシック" panose="020B0600070205080204" pitchFamily="34" charset="-128"/>
              </a:endParaRPr>
            </a:p>
          </p:txBody>
        </p:sp>
        <p:sp>
          <p:nvSpPr>
            <p:cNvPr id="731144" name="Oval 8">
              <a:extLst>
                <a:ext uri="{FF2B5EF4-FFF2-40B4-BE49-F238E27FC236}">
                  <a16:creationId xmlns:a16="http://schemas.microsoft.com/office/drawing/2014/main" id="{D4B2E077-F96D-4EA8-B6CC-5AA40102B761}"/>
                </a:ext>
              </a:extLst>
            </p:cNvPr>
            <p:cNvSpPr>
              <a:spLocks noChangeArrowheads="1"/>
            </p:cNvSpPr>
            <p:nvPr/>
          </p:nvSpPr>
          <p:spPr bwMode="auto">
            <a:xfrm>
              <a:off x="2842" y="3594"/>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2000" dirty="0">
                  <a:latin typeface="Calibri" panose="020F0502020204030204" pitchFamily="34" charset="0"/>
                  <a:ea typeface="ＭＳ Ｐゴシック" panose="020B0600070205080204" pitchFamily="34" charset="-128"/>
                </a:rPr>
                <a:t>B</a:t>
              </a:r>
              <a:r>
                <a:rPr lang="en-US" altLang="en-US" sz="2000" dirty="0" err="1">
                  <a:latin typeface="Calibri" panose="020F0502020204030204" pitchFamily="34" charset="0"/>
                  <a:ea typeface="ＭＳ Ｐゴシック" panose="020B0600070205080204" pitchFamily="34" charset="-128"/>
                </a:rPr>
                <a:t>huv</a:t>
              </a:r>
              <a:endParaRPr lang="en-US" altLang="en-US" sz="2000" dirty="0">
                <a:latin typeface="Calibri" panose="020F0502020204030204" pitchFamily="34" charset="0"/>
                <a:ea typeface="ＭＳ Ｐゴシック" panose="020B0600070205080204" pitchFamily="34" charset="-128"/>
              </a:endParaRPr>
            </a:p>
          </p:txBody>
        </p:sp>
        <p:sp>
          <p:nvSpPr>
            <p:cNvPr id="731145" name="Oval 9">
              <a:extLst>
                <a:ext uri="{FF2B5EF4-FFF2-40B4-BE49-F238E27FC236}">
                  <a16:creationId xmlns:a16="http://schemas.microsoft.com/office/drawing/2014/main" id="{1AC2BCDD-E6A0-4223-B521-FB2DDB445EC2}"/>
                </a:ext>
              </a:extLst>
            </p:cNvPr>
            <p:cNvSpPr>
              <a:spLocks noChangeArrowheads="1"/>
            </p:cNvSpPr>
            <p:nvPr/>
          </p:nvSpPr>
          <p:spPr bwMode="auto">
            <a:xfrm>
              <a:off x="1632" y="2784"/>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2000" dirty="0">
                  <a:latin typeface="Calibri" panose="020F0502020204030204" pitchFamily="34" charset="0"/>
                  <a:ea typeface="ＭＳ Ｐゴシック" panose="020B0600070205080204" pitchFamily="34" charset="-128"/>
                </a:rPr>
                <a:t>L</a:t>
              </a:r>
              <a:r>
                <a:rPr lang="en-US" altLang="en-US" sz="2000" dirty="0" err="1">
                  <a:latin typeface="Calibri" panose="020F0502020204030204" pitchFamily="34" charset="0"/>
                  <a:ea typeface="ＭＳ Ｐゴシック" panose="020B0600070205080204" pitchFamily="34" charset="-128"/>
                </a:rPr>
                <a:t>acknow</a:t>
              </a:r>
              <a:endParaRPr lang="en-US" altLang="en-US" sz="2000" dirty="0">
                <a:latin typeface="Calibri" panose="020F0502020204030204" pitchFamily="34" charset="0"/>
                <a:ea typeface="ＭＳ Ｐゴシック" panose="020B0600070205080204" pitchFamily="34" charset="-128"/>
              </a:endParaRPr>
            </a:p>
          </p:txBody>
        </p:sp>
        <p:sp>
          <p:nvSpPr>
            <p:cNvPr id="731146" name="Oval 10">
              <a:extLst>
                <a:ext uri="{FF2B5EF4-FFF2-40B4-BE49-F238E27FC236}">
                  <a16:creationId xmlns:a16="http://schemas.microsoft.com/office/drawing/2014/main" id="{DD79E6D8-E9D7-4ED8-9143-8B4E435BF1FC}"/>
                </a:ext>
              </a:extLst>
            </p:cNvPr>
            <p:cNvSpPr>
              <a:spLocks noChangeArrowheads="1"/>
            </p:cNvSpPr>
            <p:nvPr/>
          </p:nvSpPr>
          <p:spPr bwMode="auto">
            <a:xfrm>
              <a:off x="1728" y="3504"/>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2000" dirty="0">
                  <a:latin typeface="Calibri" panose="020F0502020204030204" pitchFamily="34" charset="0"/>
                  <a:ea typeface="ＭＳ Ｐゴシック" panose="020B0600070205080204" pitchFamily="34" charset="-128"/>
                </a:rPr>
                <a:t>P</a:t>
              </a:r>
              <a:r>
                <a:rPr lang="en-US" altLang="en-US" sz="2000" dirty="0" err="1">
                  <a:latin typeface="Calibri" panose="020F0502020204030204" pitchFamily="34" charset="0"/>
                  <a:ea typeface="ＭＳ Ｐゴシック" panose="020B0600070205080204" pitchFamily="34" charset="-128"/>
                </a:rPr>
                <a:t>atna</a:t>
              </a:r>
              <a:endParaRPr lang="en-US" altLang="en-US" sz="2000" dirty="0">
                <a:latin typeface="Calibri" panose="020F0502020204030204" pitchFamily="34" charset="0"/>
                <a:ea typeface="ＭＳ Ｐゴシック" panose="020B0600070205080204" pitchFamily="34" charset="-128"/>
              </a:endParaRPr>
            </a:p>
          </p:txBody>
        </p:sp>
        <p:sp>
          <p:nvSpPr>
            <p:cNvPr id="731147" name="Oval 11">
              <a:extLst>
                <a:ext uri="{FF2B5EF4-FFF2-40B4-BE49-F238E27FC236}">
                  <a16:creationId xmlns:a16="http://schemas.microsoft.com/office/drawing/2014/main" id="{E5237692-ECC8-40B8-A4E4-A6264BB4428D}"/>
                </a:ext>
              </a:extLst>
            </p:cNvPr>
            <p:cNvSpPr>
              <a:spLocks noChangeArrowheads="1"/>
            </p:cNvSpPr>
            <p:nvPr/>
          </p:nvSpPr>
          <p:spPr bwMode="auto">
            <a:xfrm>
              <a:off x="4018" y="3024"/>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2000" dirty="0">
                  <a:latin typeface="Calibri" panose="020F0502020204030204" pitchFamily="34" charset="0"/>
                  <a:ea typeface="ＭＳ Ｐゴシック" panose="020B0600070205080204" pitchFamily="34" charset="-128"/>
                </a:rPr>
                <a:t>H</a:t>
              </a:r>
              <a:r>
                <a:rPr lang="en-US" altLang="en-US" sz="2000" dirty="0">
                  <a:latin typeface="Calibri" panose="020F0502020204030204" pitchFamily="34" charset="0"/>
                  <a:ea typeface="ＭＳ Ｐゴシック" panose="020B0600070205080204" pitchFamily="34" charset="-128"/>
                </a:rPr>
                <a:t>yd</a:t>
              </a:r>
            </a:p>
          </p:txBody>
        </p:sp>
        <p:sp>
          <p:nvSpPr>
            <p:cNvPr id="731148" name="Oval 12">
              <a:extLst>
                <a:ext uri="{FF2B5EF4-FFF2-40B4-BE49-F238E27FC236}">
                  <a16:creationId xmlns:a16="http://schemas.microsoft.com/office/drawing/2014/main" id="{D4137DC8-7E7A-4C90-A616-DD00D5B8D3E5}"/>
                </a:ext>
              </a:extLst>
            </p:cNvPr>
            <p:cNvSpPr>
              <a:spLocks noChangeArrowheads="1"/>
            </p:cNvSpPr>
            <p:nvPr/>
          </p:nvSpPr>
          <p:spPr bwMode="auto">
            <a:xfrm>
              <a:off x="480" y="3360"/>
              <a:ext cx="590" cy="288"/>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2000" dirty="0">
                  <a:latin typeface="Calibri" panose="020F0502020204030204" pitchFamily="34" charset="0"/>
                  <a:ea typeface="ＭＳ Ｐゴシック" panose="020B0600070205080204" pitchFamily="34" charset="-128"/>
                </a:rPr>
                <a:t>D</a:t>
              </a:r>
              <a:r>
                <a:rPr lang="en-US" altLang="en-US" sz="2000" dirty="0">
                  <a:latin typeface="Calibri" panose="020F0502020204030204" pitchFamily="34" charset="0"/>
                  <a:ea typeface="ＭＳ Ｐゴシック" panose="020B0600070205080204" pitchFamily="34" charset="-128"/>
                </a:rPr>
                <a:t>elhi</a:t>
              </a:r>
            </a:p>
          </p:txBody>
        </p:sp>
        <p:cxnSp>
          <p:nvCxnSpPr>
            <p:cNvPr id="731149" name="AutoShape 13">
              <a:extLst>
                <a:ext uri="{FF2B5EF4-FFF2-40B4-BE49-F238E27FC236}">
                  <a16:creationId xmlns:a16="http://schemas.microsoft.com/office/drawing/2014/main" id="{3BA7F2B4-223C-466D-A487-293154319BA8}"/>
                </a:ext>
              </a:extLst>
            </p:cNvPr>
            <p:cNvCxnSpPr>
              <a:cxnSpLocks noChangeShapeType="1"/>
              <a:stCxn id="731145" idx="6"/>
              <a:endCxn id="731141" idx="2"/>
            </p:cNvCxnSpPr>
            <p:nvPr/>
          </p:nvCxnSpPr>
          <p:spPr bwMode="auto">
            <a:xfrm flipV="1">
              <a:off x="2228" y="2784"/>
              <a:ext cx="790" cy="14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0" name="AutoShape 14">
              <a:extLst>
                <a:ext uri="{FF2B5EF4-FFF2-40B4-BE49-F238E27FC236}">
                  <a16:creationId xmlns:a16="http://schemas.microsoft.com/office/drawing/2014/main" id="{6E7DFA59-B4E6-4513-BA70-CDAFE9AB654B}"/>
                </a:ext>
              </a:extLst>
            </p:cNvPr>
            <p:cNvCxnSpPr>
              <a:cxnSpLocks noChangeShapeType="1"/>
              <a:stCxn id="731144" idx="0"/>
              <a:endCxn id="731141" idx="4"/>
            </p:cNvCxnSpPr>
            <p:nvPr/>
          </p:nvCxnSpPr>
          <p:spPr bwMode="auto">
            <a:xfrm flipV="1">
              <a:off x="3137" y="2934"/>
              <a:ext cx="182" cy="65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1" name="AutoShape 15">
              <a:extLst>
                <a:ext uri="{FF2B5EF4-FFF2-40B4-BE49-F238E27FC236}">
                  <a16:creationId xmlns:a16="http://schemas.microsoft.com/office/drawing/2014/main" id="{3FBF289D-A59C-4EFE-BD6B-031EC7308456}"/>
                </a:ext>
              </a:extLst>
            </p:cNvPr>
            <p:cNvCxnSpPr>
              <a:cxnSpLocks noChangeShapeType="1"/>
              <a:stCxn id="731144" idx="7"/>
              <a:endCxn id="731147" idx="3"/>
            </p:cNvCxnSpPr>
            <p:nvPr/>
          </p:nvCxnSpPr>
          <p:spPr bwMode="auto">
            <a:xfrm flipV="1">
              <a:off x="3346" y="3276"/>
              <a:ext cx="758" cy="35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2" name="AutoShape 16">
              <a:extLst>
                <a:ext uri="{FF2B5EF4-FFF2-40B4-BE49-F238E27FC236}">
                  <a16:creationId xmlns:a16="http://schemas.microsoft.com/office/drawing/2014/main" id="{471D3704-D78E-482E-B054-993AE9E24C4B}"/>
                </a:ext>
              </a:extLst>
            </p:cNvPr>
            <p:cNvCxnSpPr>
              <a:cxnSpLocks noChangeShapeType="1"/>
              <a:stCxn id="731147" idx="0"/>
              <a:endCxn id="731142" idx="3"/>
            </p:cNvCxnSpPr>
            <p:nvPr/>
          </p:nvCxnSpPr>
          <p:spPr bwMode="auto">
            <a:xfrm flipV="1">
              <a:off x="4313" y="2794"/>
              <a:ext cx="381" cy="22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3" name="AutoShape 17">
              <a:extLst>
                <a:ext uri="{FF2B5EF4-FFF2-40B4-BE49-F238E27FC236}">
                  <a16:creationId xmlns:a16="http://schemas.microsoft.com/office/drawing/2014/main" id="{68CFB8DF-5393-43B2-A96B-EABAF2A4F15E}"/>
                </a:ext>
              </a:extLst>
            </p:cNvPr>
            <p:cNvCxnSpPr>
              <a:cxnSpLocks noChangeShapeType="1"/>
              <a:stCxn id="731141" idx="6"/>
              <a:endCxn id="731142" idx="2"/>
            </p:cNvCxnSpPr>
            <p:nvPr/>
          </p:nvCxnSpPr>
          <p:spPr bwMode="auto">
            <a:xfrm flipV="1">
              <a:off x="3620" y="2686"/>
              <a:ext cx="982" cy="9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4" name="AutoShape 18">
              <a:extLst>
                <a:ext uri="{FF2B5EF4-FFF2-40B4-BE49-F238E27FC236}">
                  <a16:creationId xmlns:a16="http://schemas.microsoft.com/office/drawing/2014/main" id="{69C6217F-2D2A-4AE5-A72B-3FD22869D72C}"/>
                </a:ext>
              </a:extLst>
            </p:cNvPr>
            <p:cNvCxnSpPr>
              <a:cxnSpLocks noChangeShapeType="1"/>
              <a:stCxn id="731148" idx="6"/>
              <a:endCxn id="731146" idx="2"/>
            </p:cNvCxnSpPr>
            <p:nvPr/>
          </p:nvCxnSpPr>
          <p:spPr bwMode="auto">
            <a:xfrm>
              <a:off x="1076" y="3504"/>
              <a:ext cx="646" cy="144"/>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5" name="AutoShape 19">
              <a:extLst>
                <a:ext uri="{FF2B5EF4-FFF2-40B4-BE49-F238E27FC236}">
                  <a16:creationId xmlns:a16="http://schemas.microsoft.com/office/drawing/2014/main" id="{58F746FD-F118-4B9A-A874-5B0618D984FC}"/>
                </a:ext>
              </a:extLst>
            </p:cNvPr>
            <p:cNvCxnSpPr>
              <a:cxnSpLocks noChangeShapeType="1"/>
              <a:stCxn id="731145" idx="4"/>
              <a:endCxn id="731146" idx="0"/>
            </p:cNvCxnSpPr>
            <p:nvPr/>
          </p:nvCxnSpPr>
          <p:spPr bwMode="auto">
            <a:xfrm>
              <a:off x="1927" y="3078"/>
              <a:ext cx="96" cy="42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6" name="AutoShape 20">
              <a:extLst>
                <a:ext uri="{FF2B5EF4-FFF2-40B4-BE49-F238E27FC236}">
                  <a16:creationId xmlns:a16="http://schemas.microsoft.com/office/drawing/2014/main" id="{11F92F15-709B-4AC4-8BE1-B71710443485}"/>
                </a:ext>
              </a:extLst>
            </p:cNvPr>
            <p:cNvCxnSpPr>
              <a:cxnSpLocks noChangeShapeType="1"/>
              <a:stCxn id="731147" idx="4"/>
              <a:endCxn id="731143" idx="0"/>
            </p:cNvCxnSpPr>
            <p:nvPr/>
          </p:nvCxnSpPr>
          <p:spPr bwMode="auto">
            <a:xfrm>
              <a:off x="4313" y="3318"/>
              <a:ext cx="432" cy="42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7" name="AutoShape 21">
              <a:extLst>
                <a:ext uri="{FF2B5EF4-FFF2-40B4-BE49-F238E27FC236}">
                  <a16:creationId xmlns:a16="http://schemas.microsoft.com/office/drawing/2014/main" id="{899BFBAC-AE3C-4B74-9E98-8445DD3C639E}"/>
                </a:ext>
              </a:extLst>
            </p:cNvPr>
            <p:cNvCxnSpPr>
              <a:cxnSpLocks noChangeShapeType="1"/>
              <a:endCxn id="731144" idx="6"/>
            </p:cNvCxnSpPr>
            <p:nvPr/>
          </p:nvCxnSpPr>
          <p:spPr bwMode="auto">
            <a:xfrm flipH="1" flipV="1">
              <a:off x="3438" y="3738"/>
              <a:ext cx="1006" cy="15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8" name="AutoShape 22">
              <a:extLst>
                <a:ext uri="{FF2B5EF4-FFF2-40B4-BE49-F238E27FC236}">
                  <a16:creationId xmlns:a16="http://schemas.microsoft.com/office/drawing/2014/main" id="{16AFC910-5C5F-41F6-9188-6BAB8792A8E6}"/>
                </a:ext>
              </a:extLst>
            </p:cNvPr>
            <p:cNvCxnSpPr>
              <a:cxnSpLocks noChangeShapeType="1"/>
              <a:stCxn id="731146" idx="6"/>
              <a:endCxn id="731144" idx="2"/>
            </p:cNvCxnSpPr>
            <p:nvPr/>
          </p:nvCxnSpPr>
          <p:spPr bwMode="auto">
            <a:xfrm>
              <a:off x="2324" y="3648"/>
              <a:ext cx="512" cy="9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1159" name="AutoShape 23">
              <a:extLst>
                <a:ext uri="{FF2B5EF4-FFF2-40B4-BE49-F238E27FC236}">
                  <a16:creationId xmlns:a16="http://schemas.microsoft.com/office/drawing/2014/main" id="{08471768-765D-41D4-885C-69B0845D3FCE}"/>
                </a:ext>
              </a:extLst>
            </p:cNvPr>
            <p:cNvCxnSpPr>
              <a:cxnSpLocks noChangeShapeType="1"/>
              <a:stCxn id="731146" idx="7"/>
              <a:endCxn id="731141" idx="3"/>
            </p:cNvCxnSpPr>
            <p:nvPr/>
          </p:nvCxnSpPr>
          <p:spPr bwMode="auto">
            <a:xfrm flipV="1">
              <a:off x="2232" y="2892"/>
              <a:ext cx="878" cy="64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1160" name="Text Box 24">
              <a:extLst>
                <a:ext uri="{FF2B5EF4-FFF2-40B4-BE49-F238E27FC236}">
                  <a16:creationId xmlns:a16="http://schemas.microsoft.com/office/drawing/2014/main" id="{F3C63398-5FEE-40CE-9B06-C95F1D52B04B}"/>
                </a:ext>
              </a:extLst>
            </p:cNvPr>
            <p:cNvSpPr txBox="1">
              <a:spLocks noChangeArrowheads="1"/>
            </p:cNvSpPr>
            <p:nvPr/>
          </p:nvSpPr>
          <p:spPr bwMode="auto">
            <a:xfrm rot="-347285">
              <a:off x="3850" y="2530"/>
              <a:ext cx="3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849</a:t>
              </a:r>
            </a:p>
          </p:txBody>
        </p:sp>
        <p:sp>
          <p:nvSpPr>
            <p:cNvPr id="731161" name="Text Box 25">
              <a:extLst>
                <a:ext uri="{FF2B5EF4-FFF2-40B4-BE49-F238E27FC236}">
                  <a16:creationId xmlns:a16="http://schemas.microsoft.com/office/drawing/2014/main" id="{3290FCF7-9E34-4A74-B370-466137951FA3}"/>
                </a:ext>
              </a:extLst>
            </p:cNvPr>
            <p:cNvSpPr txBox="1">
              <a:spLocks noChangeArrowheads="1"/>
            </p:cNvSpPr>
            <p:nvPr/>
          </p:nvSpPr>
          <p:spPr bwMode="auto">
            <a:xfrm rot="-4662247">
              <a:off x="3011" y="2996"/>
              <a:ext cx="3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latin typeface="Calibri" panose="020F0502020204030204" pitchFamily="34" charset="0"/>
                  <a:ea typeface="ＭＳ Ｐゴシック" panose="020B0600070205080204" pitchFamily="34" charset="-128"/>
                </a:rPr>
                <a:t>802</a:t>
              </a:r>
            </a:p>
          </p:txBody>
        </p:sp>
        <p:sp>
          <p:nvSpPr>
            <p:cNvPr id="731162" name="Text Box 26">
              <a:extLst>
                <a:ext uri="{FF2B5EF4-FFF2-40B4-BE49-F238E27FC236}">
                  <a16:creationId xmlns:a16="http://schemas.microsoft.com/office/drawing/2014/main" id="{3CA8CE9E-25F3-4663-81BB-99D7D5F0B7CB}"/>
                </a:ext>
              </a:extLst>
            </p:cNvPr>
            <p:cNvSpPr txBox="1">
              <a:spLocks noChangeArrowheads="1"/>
            </p:cNvSpPr>
            <p:nvPr/>
          </p:nvSpPr>
          <p:spPr bwMode="auto">
            <a:xfrm rot="-1544869">
              <a:off x="3447" y="3254"/>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1387</a:t>
              </a:r>
            </a:p>
          </p:txBody>
        </p:sp>
        <p:sp>
          <p:nvSpPr>
            <p:cNvPr id="731163" name="Text Box 27">
              <a:extLst>
                <a:ext uri="{FF2B5EF4-FFF2-40B4-BE49-F238E27FC236}">
                  <a16:creationId xmlns:a16="http://schemas.microsoft.com/office/drawing/2014/main" id="{3BD1E4EF-820D-4622-A14B-175306B0FA1D}"/>
                </a:ext>
              </a:extLst>
            </p:cNvPr>
            <p:cNvSpPr txBox="1">
              <a:spLocks noChangeArrowheads="1"/>
            </p:cNvSpPr>
            <p:nvPr/>
          </p:nvSpPr>
          <p:spPr bwMode="auto">
            <a:xfrm rot="-2136302">
              <a:off x="2304" y="3105"/>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1743</a:t>
              </a:r>
            </a:p>
          </p:txBody>
        </p:sp>
        <p:sp>
          <p:nvSpPr>
            <p:cNvPr id="731164" name="Text Box 28">
              <a:extLst>
                <a:ext uri="{FF2B5EF4-FFF2-40B4-BE49-F238E27FC236}">
                  <a16:creationId xmlns:a16="http://schemas.microsoft.com/office/drawing/2014/main" id="{1592BA5B-5388-4031-869E-26778EAE93CF}"/>
                </a:ext>
              </a:extLst>
            </p:cNvPr>
            <p:cNvSpPr txBox="1">
              <a:spLocks noChangeArrowheads="1"/>
            </p:cNvSpPr>
            <p:nvPr/>
          </p:nvSpPr>
          <p:spPr bwMode="auto">
            <a:xfrm rot="-689345">
              <a:off x="2378" y="2640"/>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1843</a:t>
              </a:r>
            </a:p>
          </p:txBody>
        </p:sp>
        <p:sp>
          <p:nvSpPr>
            <p:cNvPr id="731165" name="Text Box 29">
              <a:extLst>
                <a:ext uri="{FF2B5EF4-FFF2-40B4-BE49-F238E27FC236}">
                  <a16:creationId xmlns:a16="http://schemas.microsoft.com/office/drawing/2014/main" id="{EA083F1F-F908-4785-B814-B631F52D3975}"/>
                </a:ext>
              </a:extLst>
            </p:cNvPr>
            <p:cNvSpPr txBox="1">
              <a:spLocks noChangeArrowheads="1"/>
            </p:cNvSpPr>
            <p:nvPr/>
          </p:nvSpPr>
          <p:spPr bwMode="auto">
            <a:xfrm rot="2626382">
              <a:off x="4463" y="3400"/>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1099</a:t>
              </a:r>
            </a:p>
          </p:txBody>
        </p:sp>
        <p:sp>
          <p:nvSpPr>
            <p:cNvPr id="731166" name="Text Box 30">
              <a:extLst>
                <a:ext uri="{FF2B5EF4-FFF2-40B4-BE49-F238E27FC236}">
                  <a16:creationId xmlns:a16="http://schemas.microsoft.com/office/drawing/2014/main" id="{2D224E43-5A7B-4AAB-994A-A3B57208EAD8}"/>
                </a:ext>
              </a:extLst>
            </p:cNvPr>
            <p:cNvSpPr txBox="1">
              <a:spLocks noChangeArrowheads="1"/>
            </p:cNvSpPr>
            <p:nvPr/>
          </p:nvSpPr>
          <p:spPr bwMode="auto">
            <a:xfrm rot="565849">
              <a:off x="3792" y="3590"/>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1120</a:t>
              </a:r>
            </a:p>
          </p:txBody>
        </p:sp>
        <p:sp>
          <p:nvSpPr>
            <p:cNvPr id="731167" name="Text Box 31">
              <a:extLst>
                <a:ext uri="{FF2B5EF4-FFF2-40B4-BE49-F238E27FC236}">
                  <a16:creationId xmlns:a16="http://schemas.microsoft.com/office/drawing/2014/main" id="{03EA11C2-4A11-4AF8-95B1-FE6E082B96B8}"/>
                </a:ext>
              </a:extLst>
            </p:cNvPr>
            <p:cNvSpPr txBox="1">
              <a:spLocks noChangeArrowheads="1"/>
            </p:cNvSpPr>
            <p:nvPr/>
          </p:nvSpPr>
          <p:spPr bwMode="auto">
            <a:xfrm rot="695916">
              <a:off x="2408" y="3476"/>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1233</a:t>
              </a:r>
            </a:p>
          </p:txBody>
        </p:sp>
        <p:sp>
          <p:nvSpPr>
            <p:cNvPr id="731168" name="Text Box 32">
              <a:extLst>
                <a:ext uri="{FF2B5EF4-FFF2-40B4-BE49-F238E27FC236}">
                  <a16:creationId xmlns:a16="http://schemas.microsoft.com/office/drawing/2014/main" id="{C9958D4F-3745-46B5-B7AB-ACF5C7A4B5E1}"/>
                </a:ext>
              </a:extLst>
            </p:cNvPr>
            <p:cNvSpPr txBox="1">
              <a:spLocks noChangeArrowheads="1"/>
            </p:cNvSpPr>
            <p:nvPr/>
          </p:nvSpPr>
          <p:spPr bwMode="auto">
            <a:xfrm rot="4665015">
              <a:off x="1917" y="3193"/>
              <a:ext cx="3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337</a:t>
              </a:r>
            </a:p>
          </p:txBody>
        </p:sp>
        <p:sp>
          <p:nvSpPr>
            <p:cNvPr id="731169" name="Text Box 33">
              <a:extLst>
                <a:ext uri="{FF2B5EF4-FFF2-40B4-BE49-F238E27FC236}">
                  <a16:creationId xmlns:a16="http://schemas.microsoft.com/office/drawing/2014/main" id="{97DF1DFA-438D-4BBF-B3BB-25B357629760}"/>
                </a:ext>
              </a:extLst>
            </p:cNvPr>
            <p:cNvSpPr txBox="1">
              <a:spLocks noChangeArrowheads="1"/>
            </p:cNvSpPr>
            <p:nvPr/>
          </p:nvSpPr>
          <p:spPr bwMode="auto">
            <a:xfrm rot="832501">
              <a:off x="1244" y="3360"/>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2555</a:t>
              </a:r>
            </a:p>
          </p:txBody>
        </p:sp>
        <p:sp>
          <p:nvSpPr>
            <p:cNvPr id="731170" name="Text Box 34">
              <a:extLst>
                <a:ext uri="{FF2B5EF4-FFF2-40B4-BE49-F238E27FC236}">
                  <a16:creationId xmlns:a16="http://schemas.microsoft.com/office/drawing/2014/main" id="{BF6CD635-E4AF-4E6B-B882-6241232FF529}"/>
                </a:ext>
              </a:extLst>
            </p:cNvPr>
            <p:cNvSpPr txBox="1">
              <a:spLocks noChangeArrowheads="1"/>
            </p:cNvSpPr>
            <p:nvPr/>
          </p:nvSpPr>
          <p:spPr bwMode="auto">
            <a:xfrm rot="-1891667">
              <a:off x="4288" y="2727"/>
              <a:ext cx="3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latin typeface="Calibri" panose="020F0502020204030204" pitchFamily="34" charset="0"/>
                  <a:ea typeface="ＭＳ Ｐゴシック" panose="020B0600070205080204" pitchFamily="34" charset="-128"/>
                </a:rPr>
                <a:t>142</a:t>
              </a:r>
            </a:p>
          </p:txBody>
        </p:sp>
      </p:grpSp>
      <p:sp>
        <p:nvSpPr>
          <p:cNvPr id="35" name="Rectangle 34">
            <a:extLst>
              <a:ext uri="{FF2B5EF4-FFF2-40B4-BE49-F238E27FC236}">
                <a16:creationId xmlns:a16="http://schemas.microsoft.com/office/drawing/2014/main" id="{30BA805D-D320-4DCD-BB44-AC904A5E00DC}"/>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B1373F2-87F8-494A-B61E-AA24E99AC962}"/>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a:extLst>
              <a:ext uri="{FF2B5EF4-FFF2-40B4-BE49-F238E27FC236}">
                <a16:creationId xmlns:a16="http://schemas.microsoft.com/office/drawing/2014/main" id="{1254B8F1-C27A-40AD-B124-9E07657C4CC9}"/>
              </a:ext>
            </a:extLst>
          </p:cNvPr>
          <p:cNvSpPr>
            <a:spLocks noGrp="1" noChangeArrowheads="1"/>
          </p:cNvSpPr>
          <p:nvPr>
            <p:ph type="title"/>
          </p:nvPr>
        </p:nvSpPr>
        <p:spPr>
          <a:xfrm>
            <a:off x="9525" y="76199"/>
            <a:ext cx="10515600" cy="1325563"/>
          </a:xfrm>
        </p:spPr>
        <p:txBody>
          <a:bodyPr/>
          <a:lstStyle/>
          <a:p>
            <a:r>
              <a:rPr lang="en-US" altLang="en-US" b="1" dirty="0"/>
              <a:t>Directed graphs</a:t>
            </a:r>
          </a:p>
        </p:txBody>
      </p:sp>
      <p:sp>
        <p:nvSpPr>
          <p:cNvPr id="732163" name="Rectangle 3">
            <a:extLst>
              <a:ext uri="{FF2B5EF4-FFF2-40B4-BE49-F238E27FC236}">
                <a16:creationId xmlns:a16="http://schemas.microsoft.com/office/drawing/2014/main" id="{232ED6F8-AADB-4AA7-AB99-90D4F5D55527}"/>
              </a:ext>
            </a:extLst>
          </p:cNvPr>
          <p:cNvSpPr>
            <a:spLocks noGrp="1" noChangeArrowheads="1"/>
          </p:cNvSpPr>
          <p:nvPr>
            <p:ph idx="1"/>
          </p:nvPr>
        </p:nvSpPr>
        <p:spPr>
          <a:xfrm>
            <a:off x="1524000" y="1295400"/>
            <a:ext cx="9144000" cy="5562600"/>
          </a:xfrm>
        </p:spPr>
        <p:txBody>
          <a:bodyPr/>
          <a:lstStyle/>
          <a:p>
            <a:r>
              <a:rPr lang="en-US" altLang="en-US" b="1" dirty="0"/>
              <a:t>directed graph </a:t>
            </a:r>
            <a:r>
              <a:rPr lang="en-US" altLang="en-US" dirty="0"/>
              <a:t>("digraph"): One where edges are </a:t>
            </a:r>
            <a:r>
              <a:rPr lang="en-US" altLang="en-US" i="1" dirty="0"/>
              <a:t>one-way</a:t>
            </a:r>
            <a:r>
              <a:rPr lang="en-US" altLang="en-US" dirty="0"/>
              <a:t> connections between vertices.</a:t>
            </a:r>
          </a:p>
          <a:p>
            <a:pPr lvl="1"/>
            <a:r>
              <a:rPr lang="en-US" altLang="en-US" dirty="0"/>
              <a:t>If graph is directed, a vertex has a separate in/out degree.</a:t>
            </a:r>
          </a:p>
          <a:p>
            <a:pPr lvl="1"/>
            <a:r>
              <a:rPr lang="en-US" altLang="en-US" dirty="0"/>
              <a:t>A digraph can be weighted or unweighted.</a:t>
            </a:r>
          </a:p>
          <a:p>
            <a:pPr lvl="1"/>
            <a:r>
              <a:rPr lang="en-US" altLang="en-US" dirty="0"/>
              <a:t>Is the graph below connected?  Why or why not?</a:t>
            </a:r>
          </a:p>
        </p:txBody>
      </p:sp>
      <p:grpSp>
        <p:nvGrpSpPr>
          <p:cNvPr id="732183" name="Group 23">
            <a:extLst>
              <a:ext uri="{FF2B5EF4-FFF2-40B4-BE49-F238E27FC236}">
                <a16:creationId xmlns:a16="http://schemas.microsoft.com/office/drawing/2014/main" id="{C603F511-4905-4AF1-A617-3378CE03AC65}"/>
              </a:ext>
            </a:extLst>
          </p:cNvPr>
          <p:cNvGrpSpPr>
            <a:grpSpLocks/>
          </p:cNvGrpSpPr>
          <p:nvPr/>
        </p:nvGrpSpPr>
        <p:grpSpPr bwMode="auto">
          <a:xfrm>
            <a:off x="4876800" y="4038600"/>
            <a:ext cx="2514600" cy="1752600"/>
            <a:chOff x="2112" y="2544"/>
            <a:chExt cx="1584" cy="1104"/>
          </a:xfrm>
        </p:grpSpPr>
        <p:sp>
          <p:nvSpPr>
            <p:cNvPr id="732164" name="Oval 4">
              <a:extLst>
                <a:ext uri="{FF2B5EF4-FFF2-40B4-BE49-F238E27FC236}">
                  <a16:creationId xmlns:a16="http://schemas.microsoft.com/office/drawing/2014/main" id="{356B6794-BC6B-45E8-8571-51D84F03522C}"/>
                </a:ext>
              </a:extLst>
            </p:cNvPr>
            <p:cNvSpPr>
              <a:spLocks noChangeArrowheads="1"/>
            </p:cNvSpPr>
            <p:nvPr/>
          </p:nvSpPr>
          <p:spPr bwMode="auto">
            <a:xfrm>
              <a:off x="2448" y="2544"/>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a</a:t>
              </a:r>
            </a:p>
          </p:txBody>
        </p:sp>
        <p:cxnSp>
          <p:nvCxnSpPr>
            <p:cNvPr id="732165" name="AutoShape 5">
              <a:extLst>
                <a:ext uri="{FF2B5EF4-FFF2-40B4-BE49-F238E27FC236}">
                  <a16:creationId xmlns:a16="http://schemas.microsoft.com/office/drawing/2014/main" id="{B25C22CC-562F-450A-9A2C-15CFE8575829}"/>
                </a:ext>
              </a:extLst>
            </p:cNvPr>
            <p:cNvCxnSpPr>
              <a:cxnSpLocks noChangeShapeType="1"/>
              <a:stCxn id="732171" idx="7"/>
              <a:endCxn id="732164" idx="3"/>
            </p:cNvCxnSpPr>
            <p:nvPr/>
          </p:nvCxnSpPr>
          <p:spPr bwMode="auto">
            <a:xfrm flipV="1">
              <a:off x="2317" y="2755"/>
              <a:ext cx="166" cy="2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2166" name="Oval 6">
              <a:extLst>
                <a:ext uri="{FF2B5EF4-FFF2-40B4-BE49-F238E27FC236}">
                  <a16:creationId xmlns:a16="http://schemas.microsoft.com/office/drawing/2014/main" id="{88E04945-0F49-41AB-BC37-D430820F35EB}"/>
                </a:ext>
              </a:extLst>
            </p:cNvPr>
            <p:cNvSpPr>
              <a:spLocks noChangeArrowheads="1"/>
            </p:cNvSpPr>
            <p:nvPr/>
          </p:nvSpPr>
          <p:spPr bwMode="auto">
            <a:xfrm>
              <a:off x="2784" y="2976"/>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d</a:t>
              </a:r>
            </a:p>
          </p:txBody>
        </p:sp>
        <p:sp>
          <p:nvSpPr>
            <p:cNvPr id="732167" name="Oval 7">
              <a:extLst>
                <a:ext uri="{FF2B5EF4-FFF2-40B4-BE49-F238E27FC236}">
                  <a16:creationId xmlns:a16="http://schemas.microsoft.com/office/drawing/2014/main" id="{0E0F6C4F-EC9B-43C5-9011-96F22342DAA3}"/>
                </a:ext>
              </a:extLst>
            </p:cNvPr>
            <p:cNvSpPr>
              <a:spLocks noChangeArrowheads="1"/>
            </p:cNvSpPr>
            <p:nvPr/>
          </p:nvSpPr>
          <p:spPr bwMode="auto">
            <a:xfrm>
              <a:off x="3120" y="2544"/>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b</a:t>
              </a:r>
            </a:p>
          </p:txBody>
        </p:sp>
        <p:sp>
          <p:nvSpPr>
            <p:cNvPr id="732168" name="Oval 8">
              <a:extLst>
                <a:ext uri="{FF2B5EF4-FFF2-40B4-BE49-F238E27FC236}">
                  <a16:creationId xmlns:a16="http://schemas.microsoft.com/office/drawing/2014/main" id="{17FBED6C-8C59-4982-8E4C-6FB2CCF2D802}"/>
                </a:ext>
              </a:extLst>
            </p:cNvPr>
            <p:cNvSpPr>
              <a:spLocks noChangeArrowheads="1"/>
            </p:cNvSpPr>
            <p:nvPr/>
          </p:nvSpPr>
          <p:spPr bwMode="auto">
            <a:xfrm>
              <a:off x="3456" y="2976"/>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e</a:t>
              </a:r>
            </a:p>
          </p:txBody>
        </p:sp>
        <p:sp>
          <p:nvSpPr>
            <p:cNvPr id="732169" name="Oval 9">
              <a:extLst>
                <a:ext uri="{FF2B5EF4-FFF2-40B4-BE49-F238E27FC236}">
                  <a16:creationId xmlns:a16="http://schemas.microsoft.com/office/drawing/2014/main" id="{BA478896-72F8-4631-8EF7-50A98997E022}"/>
                </a:ext>
              </a:extLst>
            </p:cNvPr>
            <p:cNvSpPr>
              <a:spLocks noChangeArrowheads="1"/>
            </p:cNvSpPr>
            <p:nvPr/>
          </p:nvSpPr>
          <p:spPr bwMode="auto">
            <a:xfrm>
              <a:off x="3120" y="3408"/>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g</a:t>
              </a:r>
            </a:p>
          </p:txBody>
        </p:sp>
        <p:sp>
          <p:nvSpPr>
            <p:cNvPr id="732170" name="Oval 10">
              <a:extLst>
                <a:ext uri="{FF2B5EF4-FFF2-40B4-BE49-F238E27FC236}">
                  <a16:creationId xmlns:a16="http://schemas.microsoft.com/office/drawing/2014/main" id="{2B3D4BE3-B5D1-44E1-B0D3-661AF1406FF8}"/>
                </a:ext>
              </a:extLst>
            </p:cNvPr>
            <p:cNvSpPr>
              <a:spLocks noChangeArrowheads="1"/>
            </p:cNvSpPr>
            <p:nvPr/>
          </p:nvSpPr>
          <p:spPr bwMode="auto">
            <a:xfrm>
              <a:off x="2448" y="3408"/>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f</a:t>
              </a:r>
            </a:p>
          </p:txBody>
        </p:sp>
        <p:sp>
          <p:nvSpPr>
            <p:cNvPr id="732171" name="Oval 11">
              <a:extLst>
                <a:ext uri="{FF2B5EF4-FFF2-40B4-BE49-F238E27FC236}">
                  <a16:creationId xmlns:a16="http://schemas.microsoft.com/office/drawing/2014/main" id="{3AF403F0-E352-4526-B161-770C8FD03C0A}"/>
                </a:ext>
              </a:extLst>
            </p:cNvPr>
            <p:cNvSpPr>
              <a:spLocks noChangeArrowheads="1"/>
            </p:cNvSpPr>
            <p:nvPr/>
          </p:nvSpPr>
          <p:spPr bwMode="auto">
            <a:xfrm>
              <a:off x="2112" y="2976"/>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c</a:t>
              </a:r>
            </a:p>
          </p:txBody>
        </p:sp>
        <p:cxnSp>
          <p:nvCxnSpPr>
            <p:cNvPr id="732172" name="AutoShape 12">
              <a:extLst>
                <a:ext uri="{FF2B5EF4-FFF2-40B4-BE49-F238E27FC236}">
                  <a16:creationId xmlns:a16="http://schemas.microsoft.com/office/drawing/2014/main" id="{7EB0F108-E4E4-40A7-A56B-79B429319F91}"/>
                </a:ext>
              </a:extLst>
            </p:cNvPr>
            <p:cNvCxnSpPr>
              <a:cxnSpLocks noChangeShapeType="1"/>
              <a:stCxn id="732164" idx="6"/>
              <a:endCxn id="732167" idx="2"/>
            </p:cNvCxnSpPr>
            <p:nvPr/>
          </p:nvCxnSpPr>
          <p:spPr bwMode="auto">
            <a:xfrm>
              <a:off x="2694" y="2664"/>
              <a:ext cx="420"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173" name="AutoShape 13">
              <a:extLst>
                <a:ext uri="{FF2B5EF4-FFF2-40B4-BE49-F238E27FC236}">
                  <a16:creationId xmlns:a16="http://schemas.microsoft.com/office/drawing/2014/main" id="{9407411B-9DFD-47CA-A554-30BB8619548B}"/>
                </a:ext>
              </a:extLst>
            </p:cNvPr>
            <p:cNvCxnSpPr>
              <a:cxnSpLocks noChangeShapeType="1"/>
              <a:stCxn id="732164" idx="5"/>
              <a:endCxn id="732166" idx="1"/>
            </p:cNvCxnSpPr>
            <p:nvPr/>
          </p:nvCxnSpPr>
          <p:spPr bwMode="auto">
            <a:xfrm>
              <a:off x="2653" y="2755"/>
              <a:ext cx="166" cy="2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174" name="AutoShape 14">
              <a:extLst>
                <a:ext uri="{FF2B5EF4-FFF2-40B4-BE49-F238E27FC236}">
                  <a16:creationId xmlns:a16="http://schemas.microsoft.com/office/drawing/2014/main" id="{F207B7A8-0C79-4CC7-889C-655ECF6134A9}"/>
                </a:ext>
              </a:extLst>
            </p:cNvPr>
            <p:cNvCxnSpPr>
              <a:cxnSpLocks noChangeShapeType="1"/>
              <a:stCxn id="732167" idx="3"/>
              <a:endCxn id="732166" idx="7"/>
            </p:cNvCxnSpPr>
            <p:nvPr/>
          </p:nvCxnSpPr>
          <p:spPr bwMode="auto">
            <a:xfrm flipH="1">
              <a:off x="2989" y="2755"/>
              <a:ext cx="166" cy="2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175" name="AutoShape 15">
              <a:extLst>
                <a:ext uri="{FF2B5EF4-FFF2-40B4-BE49-F238E27FC236}">
                  <a16:creationId xmlns:a16="http://schemas.microsoft.com/office/drawing/2014/main" id="{EA7C81A7-B69E-4CE6-B753-8603E1FD8C17}"/>
                </a:ext>
              </a:extLst>
            </p:cNvPr>
            <p:cNvCxnSpPr>
              <a:cxnSpLocks noChangeShapeType="1"/>
              <a:stCxn id="732167" idx="5"/>
              <a:endCxn id="732168" idx="1"/>
            </p:cNvCxnSpPr>
            <p:nvPr/>
          </p:nvCxnSpPr>
          <p:spPr bwMode="auto">
            <a:xfrm>
              <a:off x="3325" y="2755"/>
              <a:ext cx="166" cy="2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176" name="AutoShape 16">
              <a:extLst>
                <a:ext uri="{FF2B5EF4-FFF2-40B4-BE49-F238E27FC236}">
                  <a16:creationId xmlns:a16="http://schemas.microsoft.com/office/drawing/2014/main" id="{FDB39351-65D4-4E75-8BA9-B08E803A484C}"/>
                </a:ext>
              </a:extLst>
            </p:cNvPr>
            <p:cNvCxnSpPr>
              <a:cxnSpLocks noChangeShapeType="1"/>
              <a:stCxn id="732166" idx="6"/>
              <a:endCxn id="732168" idx="2"/>
            </p:cNvCxnSpPr>
            <p:nvPr/>
          </p:nvCxnSpPr>
          <p:spPr bwMode="auto">
            <a:xfrm>
              <a:off x="3030" y="3096"/>
              <a:ext cx="420"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177" name="AutoShape 17">
              <a:extLst>
                <a:ext uri="{FF2B5EF4-FFF2-40B4-BE49-F238E27FC236}">
                  <a16:creationId xmlns:a16="http://schemas.microsoft.com/office/drawing/2014/main" id="{C5C4A126-E055-4756-98EB-9F9FB667C602}"/>
                </a:ext>
              </a:extLst>
            </p:cNvPr>
            <p:cNvCxnSpPr>
              <a:cxnSpLocks noChangeShapeType="1"/>
              <a:stCxn id="732166" idx="5"/>
              <a:endCxn id="732169" idx="1"/>
            </p:cNvCxnSpPr>
            <p:nvPr/>
          </p:nvCxnSpPr>
          <p:spPr bwMode="auto">
            <a:xfrm>
              <a:off x="2989" y="3187"/>
              <a:ext cx="166" cy="2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178" name="AutoShape 18">
              <a:extLst>
                <a:ext uri="{FF2B5EF4-FFF2-40B4-BE49-F238E27FC236}">
                  <a16:creationId xmlns:a16="http://schemas.microsoft.com/office/drawing/2014/main" id="{DF69194E-F18E-4B1D-90E1-7074E40B6168}"/>
                </a:ext>
              </a:extLst>
            </p:cNvPr>
            <p:cNvCxnSpPr>
              <a:cxnSpLocks noChangeShapeType="1"/>
              <a:stCxn id="732168" idx="3"/>
              <a:endCxn id="732169" idx="7"/>
            </p:cNvCxnSpPr>
            <p:nvPr/>
          </p:nvCxnSpPr>
          <p:spPr bwMode="auto">
            <a:xfrm flipH="1">
              <a:off x="3325" y="3187"/>
              <a:ext cx="166" cy="2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180" name="AutoShape 20">
              <a:extLst>
                <a:ext uri="{FF2B5EF4-FFF2-40B4-BE49-F238E27FC236}">
                  <a16:creationId xmlns:a16="http://schemas.microsoft.com/office/drawing/2014/main" id="{09543885-3B33-43C8-8F54-31ACA57F5E69}"/>
                </a:ext>
              </a:extLst>
            </p:cNvPr>
            <p:cNvCxnSpPr>
              <a:cxnSpLocks noChangeShapeType="1"/>
              <a:stCxn id="732166" idx="3"/>
              <a:endCxn id="732170" idx="7"/>
            </p:cNvCxnSpPr>
            <p:nvPr/>
          </p:nvCxnSpPr>
          <p:spPr bwMode="auto">
            <a:xfrm flipH="1">
              <a:off x="2653" y="3187"/>
              <a:ext cx="166" cy="2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181" name="AutoShape 21">
              <a:extLst>
                <a:ext uri="{FF2B5EF4-FFF2-40B4-BE49-F238E27FC236}">
                  <a16:creationId xmlns:a16="http://schemas.microsoft.com/office/drawing/2014/main" id="{7180CCC5-5248-401F-B57C-CA3088B9F2C6}"/>
                </a:ext>
              </a:extLst>
            </p:cNvPr>
            <p:cNvCxnSpPr>
              <a:cxnSpLocks noChangeShapeType="1"/>
              <a:stCxn id="732170" idx="1"/>
              <a:endCxn id="732171" idx="5"/>
            </p:cNvCxnSpPr>
            <p:nvPr/>
          </p:nvCxnSpPr>
          <p:spPr bwMode="auto">
            <a:xfrm flipH="1" flipV="1">
              <a:off x="2317" y="3187"/>
              <a:ext cx="166" cy="2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2182" name="AutoShape 22">
              <a:extLst>
                <a:ext uri="{FF2B5EF4-FFF2-40B4-BE49-F238E27FC236}">
                  <a16:creationId xmlns:a16="http://schemas.microsoft.com/office/drawing/2014/main" id="{71D0C148-20F9-4D5C-A169-5D2FD81AB421}"/>
                </a:ext>
              </a:extLst>
            </p:cNvPr>
            <p:cNvCxnSpPr>
              <a:cxnSpLocks noChangeShapeType="1"/>
              <a:stCxn id="732166" idx="2"/>
              <a:endCxn id="732171" idx="6"/>
            </p:cNvCxnSpPr>
            <p:nvPr/>
          </p:nvCxnSpPr>
          <p:spPr bwMode="auto">
            <a:xfrm flipH="1">
              <a:off x="2358" y="3096"/>
              <a:ext cx="420"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3" name="Rectangle 22">
            <a:extLst>
              <a:ext uri="{FF2B5EF4-FFF2-40B4-BE49-F238E27FC236}">
                <a16:creationId xmlns:a16="http://schemas.microsoft.com/office/drawing/2014/main" id="{6A02CECA-C21C-487B-BBF4-654FE2EB9C2D}"/>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D4A1C5D-C72F-451E-98FF-7BD658836ED8}"/>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a:extLst>
              <a:ext uri="{FF2B5EF4-FFF2-40B4-BE49-F238E27FC236}">
                <a16:creationId xmlns:a16="http://schemas.microsoft.com/office/drawing/2014/main" id="{3D76D85D-5129-4F5F-AFEA-B2483B41F346}"/>
              </a:ext>
            </a:extLst>
          </p:cNvPr>
          <p:cNvSpPr>
            <a:spLocks noGrp="1" noChangeArrowheads="1"/>
          </p:cNvSpPr>
          <p:nvPr>
            <p:ph type="title"/>
          </p:nvPr>
        </p:nvSpPr>
        <p:spPr>
          <a:xfrm>
            <a:off x="76200" y="32543"/>
            <a:ext cx="10515600" cy="1325563"/>
          </a:xfrm>
        </p:spPr>
        <p:txBody>
          <a:bodyPr/>
          <a:lstStyle/>
          <a:p>
            <a:r>
              <a:rPr lang="en-US" altLang="en-US" b="1" dirty="0"/>
              <a:t>Digraph example</a:t>
            </a:r>
          </a:p>
        </p:txBody>
      </p:sp>
      <p:sp>
        <p:nvSpPr>
          <p:cNvPr id="733187" name="Rectangle 3">
            <a:extLst>
              <a:ext uri="{FF2B5EF4-FFF2-40B4-BE49-F238E27FC236}">
                <a16:creationId xmlns:a16="http://schemas.microsoft.com/office/drawing/2014/main" id="{B2B081A9-C2C9-4101-B39F-D4AE3598E1B1}"/>
              </a:ext>
            </a:extLst>
          </p:cNvPr>
          <p:cNvSpPr>
            <a:spLocks noGrp="1" noChangeArrowheads="1"/>
          </p:cNvSpPr>
          <p:nvPr>
            <p:ph idx="1"/>
          </p:nvPr>
        </p:nvSpPr>
        <p:spPr>
          <a:xfrm>
            <a:off x="1524000" y="1295400"/>
            <a:ext cx="9144000" cy="5562600"/>
          </a:xfrm>
        </p:spPr>
        <p:txBody>
          <a:bodyPr/>
          <a:lstStyle/>
          <a:p>
            <a:pPr>
              <a:tabLst>
                <a:tab pos="860425" algn="l"/>
                <a:tab pos="1143000" algn="l"/>
                <a:tab pos="1431925" algn="l"/>
                <a:tab pos="1946275" algn="l"/>
              </a:tabLst>
            </a:pPr>
            <a:r>
              <a:rPr lang="en-US" altLang="en-US">
                <a:solidFill>
                  <a:srgbClr val="262626"/>
                </a:solidFill>
              </a:rPr>
              <a:t>Vertices	= UW CSE courses  (incomplete list)</a:t>
            </a:r>
          </a:p>
          <a:p>
            <a:pPr>
              <a:tabLst>
                <a:tab pos="860425" algn="l"/>
                <a:tab pos="1143000" algn="l"/>
                <a:tab pos="1431925" algn="l"/>
                <a:tab pos="1946275" algn="l"/>
              </a:tabLst>
            </a:pPr>
            <a:r>
              <a:rPr lang="en-US" altLang="en-US">
                <a:solidFill>
                  <a:srgbClr val="262626"/>
                </a:solidFill>
              </a:rPr>
              <a:t>Edge (a, b)	= </a:t>
            </a:r>
            <a:r>
              <a:rPr lang="en-US" altLang="en-US" i="1">
                <a:solidFill>
                  <a:srgbClr val="262626"/>
                </a:solidFill>
              </a:rPr>
              <a:t>a</a:t>
            </a:r>
            <a:r>
              <a:rPr lang="en-US" altLang="en-US">
                <a:solidFill>
                  <a:srgbClr val="262626"/>
                </a:solidFill>
              </a:rPr>
              <a:t> is a prerequisite for </a:t>
            </a:r>
            <a:r>
              <a:rPr lang="en-US" altLang="en-US" i="1">
                <a:solidFill>
                  <a:srgbClr val="262626"/>
                </a:solidFill>
              </a:rPr>
              <a:t>b</a:t>
            </a:r>
          </a:p>
        </p:txBody>
      </p:sp>
      <p:sp>
        <p:nvSpPr>
          <p:cNvPr id="733255" name="Oval 71">
            <a:extLst>
              <a:ext uri="{FF2B5EF4-FFF2-40B4-BE49-F238E27FC236}">
                <a16:creationId xmlns:a16="http://schemas.microsoft.com/office/drawing/2014/main" id="{560CE05A-7EAE-4A86-B70D-58F856A8D552}"/>
              </a:ext>
            </a:extLst>
          </p:cNvPr>
          <p:cNvSpPr>
            <a:spLocks noChangeArrowheads="1"/>
          </p:cNvSpPr>
          <p:nvPr/>
        </p:nvSpPr>
        <p:spPr bwMode="auto">
          <a:xfrm>
            <a:off x="5410200" y="22860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142</a:t>
            </a:r>
          </a:p>
        </p:txBody>
      </p:sp>
      <p:cxnSp>
        <p:nvCxnSpPr>
          <p:cNvPr id="733259" name="AutoShape 75">
            <a:extLst>
              <a:ext uri="{FF2B5EF4-FFF2-40B4-BE49-F238E27FC236}">
                <a16:creationId xmlns:a16="http://schemas.microsoft.com/office/drawing/2014/main" id="{E6D29A77-2C81-41E6-93B0-BA98D63880FF}"/>
              </a:ext>
            </a:extLst>
          </p:cNvPr>
          <p:cNvCxnSpPr>
            <a:cxnSpLocks noChangeShapeType="1"/>
            <a:stCxn id="733255" idx="4"/>
            <a:endCxn id="733263" idx="0"/>
          </p:cNvCxnSpPr>
          <p:nvPr/>
        </p:nvCxnSpPr>
        <p:spPr bwMode="auto">
          <a:xfrm>
            <a:off x="5791200" y="2676525"/>
            <a:ext cx="0" cy="285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3263" name="Oval 79">
            <a:extLst>
              <a:ext uri="{FF2B5EF4-FFF2-40B4-BE49-F238E27FC236}">
                <a16:creationId xmlns:a16="http://schemas.microsoft.com/office/drawing/2014/main" id="{5659D77C-5C7C-4E44-A7F0-B548670AE6F5}"/>
              </a:ext>
            </a:extLst>
          </p:cNvPr>
          <p:cNvSpPr>
            <a:spLocks noChangeArrowheads="1"/>
          </p:cNvSpPr>
          <p:nvPr/>
        </p:nvSpPr>
        <p:spPr bwMode="auto">
          <a:xfrm>
            <a:off x="5410200" y="29718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143</a:t>
            </a:r>
          </a:p>
        </p:txBody>
      </p:sp>
      <p:sp>
        <p:nvSpPr>
          <p:cNvPr id="733264" name="Oval 80">
            <a:extLst>
              <a:ext uri="{FF2B5EF4-FFF2-40B4-BE49-F238E27FC236}">
                <a16:creationId xmlns:a16="http://schemas.microsoft.com/office/drawing/2014/main" id="{F796AD22-B4F3-49C3-AEDD-3DA95F0137E3}"/>
              </a:ext>
            </a:extLst>
          </p:cNvPr>
          <p:cNvSpPr>
            <a:spLocks noChangeArrowheads="1"/>
          </p:cNvSpPr>
          <p:nvPr/>
        </p:nvSpPr>
        <p:spPr bwMode="auto">
          <a:xfrm>
            <a:off x="6477000" y="29718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154</a:t>
            </a:r>
          </a:p>
        </p:txBody>
      </p:sp>
      <p:sp>
        <p:nvSpPr>
          <p:cNvPr id="733265" name="Oval 81">
            <a:extLst>
              <a:ext uri="{FF2B5EF4-FFF2-40B4-BE49-F238E27FC236}">
                <a16:creationId xmlns:a16="http://schemas.microsoft.com/office/drawing/2014/main" id="{42C24099-E64D-43EF-87C1-1C9202F08E1E}"/>
              </a:ext>
            </a:extLst>
          </p:cNvPr>
          <p:cNvSpPr>
            <a:spLocks noChangeArrowheads="1"/>
          </p:cNvSpPr>
          <p:nvPr/>
        </p:nvSpPr>
        <p:spPr bwMode="auto">
          <a:xfrm>
            <a:off x="6477000" y="22860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140</a:t>
            </a:r>
          </a:p>
        </p:txBody>
      </p:sp>
      <p:sp>
        <p:nvSpPr>
          <p:cNvPr id="733266" name="Oval 82">
            <a:extLst>
              <a:ext uri="{FF2B5EF4-FFF2-40B4-BE49-F238E27FC236}">
                <a16:creationId xmlns:a16="http://schemas.microsoft.com/office/drawing/2014/main" id="{BFFC1C44-2C5F-42AD-84DC-7AAF36135D1A}"/>
              </a:ext>
            </a:extLst>
          </p:cNvPr>
          <p:cNvSpPr>
            <a:spLocks noChangeArrowheads="1"/>
          </p:cNvSpPr>
          <p:nvPr/>
        </p:nvSpPr>
        <p:spPr bwMode="auto">
          <a:xfrm>
            <a:off x="3733800" y="35814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311</a:t>
            </a:r>
          </a:p>
        </p:txBody>
      </p:sp>
      <p:sp>
        <p:nvSpPr>
          <p:cNvPr id="733267" name="Oval 83">
            <a:extLst>
              <a:ext uri="{FF2B5EF4-FFF2-40B4-BE49-F238E27FC236}">
                <a16:creationId xmlns:a16="http://schemas.microsoft.com/office/drawing/2014/main" id="{85E46B2C-01D9-4779-BCDB-BA3F144D4F7F}"/>
              </a:ext>
            </a:extLst>
          </p:cNvPr>
          <p:cNvSpPr>
            <a:spLocks noChangeArrowheads="1"/>
          </p:cNvSpPr>
          <p:nvPr/>
        </p:nvSpPr>
        <p:spPr bwMode="auto">
          <a:xfrm>
            <a:off x="2743200" y="44196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312</a:t>
            </a:r>
          </a:p>
        </p:txBody>
      </p:sp>
      <p:sp>
        <p:nvSpPr>
          <p:cNvPr id="733268" name="Oval 84">
            <a:extLst>
              <a:ext uri="{FF2B5EF4-FFF2-40B4-BE49-F238E27FC236}">
                <a16:creationId xmlns:a16="http://schemas.microsoft.com/office/drawing/2014/main" id="{C6E10BA4-5AB3-4A40-81EC-10DE17A0C8D3}"/>
              </a:ext>
            </a:extLst>
          </p:cNvPr>
          <p:cNvSpPr>
            <a:spLocks noChangeArrowheads="1"/>
          </p:cNvSpPr>
          <p:nvPr/>
        </p:nvSpPr>
        <p:spPr bwMode="auto">
          <a:xfrm>
            <a:off x="1981200" y="36576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331</a:t>
            </a:r>
          </a:p>
        </p:txBody>
      </p:sp>
      <p:sp>
        <p:nvSpPr>
          <p:cNvPr id="733269" name="Oval 85">
            <a:extLst>
              <a:ext uri="{FF2B5EF4-FFF2-40B4-BE49-F238E27FC236}">
                <a16:creationId xmlns:a16="http://schemas.microsoft.com/office/drawing/2014/main" id="{45287668-061C-42EF-B127-5B0913DB98D2}"/>
              </a:ext>
            </a:extLst>
          </p:cNvPr>
          <p:cNvSpPr>
            <a:spLocks noChangeArrowheads="1"/>
          </p:cNvSpPr>
          <p:nvPr/>
        </p:nvSpPr>
        <p:spPr bwMode="auto">
          <a:xfrm>
            <a:off x="6477000" y="38862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351</a:t>
            </a:r>
          </a:p>
        </p:txBody>
      </p:sp>
      <p:sp>
        <p:nvSpPr>
          <p:cNvPr id="733270" name="Oval 86">
            <a:extLst>
              <a:ext uri="{FF2B5EF4-FFF2-40B4-BE49-F238E27FC236}">
                <a16:creationId xmlns:a16="http://schemas.microsoft.com/office/drawing/2014/main" id="{867CD7F5-D644-4FD8-965B-390F4E4ED846}"/>
              </a:ext>
            </a:extLst>
          </p:cNvPr>
          <p:cNvSpPr>
            <a:spLocks noChangeArrowheads="1"/>
          </p:cNvSpPr>
          <p:nvPr/>
        </p:nvSpPr>
        <p:spPr bwMode="auto">
          <a:xfrm>
            <a:off x="7391400" y="44196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333</a:t>
            </a:r>
          </a:p>
        </p:txBody>
      </p:sp>
      <p:sp>
        <p:nvSpPr>
          <p:cNvPr id="733271" name="Oval 87">
            <a:extLst>
              <a:ext uri="{FF2B5EF4-FFF2-40B4-BE49-F238E27FC236}">
                <a16:creationId xmlns:a16="http://schemas.microsoft.com/office/drawing/2014/main" id="{3FD8DAF8-B736-403B-B93F-29D067E7CFB3}"/>
              </a:ext>
            </a:extLst>
          </p:cNvPr>
          <p:cNvSpPr>
            <a:spLocks noChangeArrowheads="1"/>
          </p:cNvSpPr>
          <p:nvPr/>
        </p:nvSpPr>
        <p:spPr bwMode="auto">
          <a:xfrm>
            <a:off x="5562600" y="38100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341</a:t>
            </a:r>
          </a:p>
        </p:txBody>
      </p:sp>
      <p:sp>
        <p:nvSpPr>
          <p:cNvPr id="733272" name="Oval 88">
            <a:extLst>
              <a:ext uri="{FF2B5EF4-FFF2-40B4-BE49-F238E27FC236}">
                <a16:creationId xmlns:a16="http://schemas.microsoft.com/office/drawing/2014/main" id="{EA08208D-4F4F-47F2-A6E2-B7FAF8ADEF5C}"/>
              </a:ext>
            </a:extLst>
          </p:cNvPr>
          <p:cNvSpPr>
            <a:spLocks noChangeArrowheads="1"/>
          </p:cNvSpPr>
          <p:nvPr/>
        </p:nvSpPr>
        <p:spPr bwMode="auto">
          <a:xfrm>
            <a:off x="3733800" y="43434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344</a:t>
            </a:r>
          </a:p>
        </p:txBody>
      </p:sp>
      <p:sp>
        <p:nvSpPr>
          <p:cNvPr id="733273" name="Oval 89">
            <a:extLst>
              <a:ext uri="{FF2B5EF4-FFF2-40B4-BE49-F238E27FC236}">
                <a16:creationId xmlns:a16="http://schemas.microsoft.com/office/drawing/2014/main" id="{E223B36A-B98F-4406-9D2F-C135D8AF2774}"/>
              </a:ext>
            </a:extLst>
          </p:cNvPr>
          <p:cNvSpPr>
            <a:spLocks noChangeArrowheads="1"/>
          </p:cNvSpPr>
          <p:nvPr/>
        </p:nvSpPr>
        <p:spPr bwMode="auto">
          <a:xfrm>
            <a:off x="1752600" y="44196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403</a:t>
            </a:r>
          </a:p>
        </p:txBody>
      </p:sp>
      <p:sp>
        <p:nvSpPr>
          <p:cNvPr id="733274" name="Oval 90">
            <a:extLst>
              <a:ext uri="{FF2B5EF4-FFF2-40B4-BE49-F238E27FC236}">
                <a16:creationId xmlns:a16="http://schemas.microsoft.com/office/drawing/2014/main" id="{8AC33A20-5C7C-4108-84E6-0DDA68507D8F}"/>
              </a:ext>
            </a:extLst>
          </p:cNvPr>
          <p:cNvSpPr>
            <a:spLocks noChangeArrowheads="1"/>
          </p:cNvSpPr>
          <p:nvPr/>
        </p:nvSpPr>
        <p:spPr bwMode="auto">
          <a:xfrm>
            <a:off x="6477000" y="45720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352</a:t>
            </a:r>
          </a:p>
        </p:txBody>
      </p:sp>
      <p:sp>
        <p:nvSpPr>
          <p:cNvPr id="733275" name="Oval 91">
            <a:extLst>
              <a:ext uri="{FF2B5EF4-FFF2-40B4-BE49-F238E27FC236}">
                <a16:creationId xmlns:a16="http://schemas.microsoft.com/office/drawing/2014/main" id="{DA6D3B46-4AE2-450E-AE32-5899EE2BB48E}"/>
              </a:ext>
            </a:extLst>
          </p:cNvPr>
          <p:cNvSpPr>
            <a:spLocks noChangeArrowheads="1"/>
          </p:cNvSpPr>
          <p:nvPr/>
        </p:nvSpPr>
        <p:spPr bwMode="auto">
          <a:xfrm>
            <a:off x="8305800" y="39624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373</a:t>
            </a:r>
          </a:p>
        </p:txBody>
      </p:sp>
      <p:sp>
        <p:nvSpPr>
          <p:cNvPr id="733276" name="Oval 92">
            <a:extLst>
              <a:ext uri="{FF2B5EF4-FFF2-40B4-BE49-F238E27FC236}">
                <a16:creationId xmlns:a16="http://schemas.microsoft.com/office/drawing/2014/main" id="{025E8EA6-BAB6-48CF-AD5D-B226FF3BFFD5}"/>
              </a:ext>
            </a:extLst>
          </p:cNvPr>
          <p:cNvSpPr>
            <a:spLocks noChangeArrowheads="1"/>
          </p:cNvSpPr>
          <p:nvPr/>
        </p:nvSpPr>
        <p:spPr bwMode="auto">
          <a:xfrm>
            <a:off x="3429000" y="22860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120</a:t>
            </a:r>
          </a:p>
        </p:txBody>
      </p:sp>
      <p:sp>
        <p:nvSpPr>
          <p:cNvPr id="733277" name="Oval 93">
            <a:extLst>
              <a:ext uri="{FF2B5EF4-FFF2-40B4-BE49-F238E27FC236}">
                <a16:creationId xmlns:a16="http://schemas.microsoft.com/office/drawing/2014/main" id="{4CDC4B18-81D0-4A96-A523-700D5EF0399B}"/>
              </a:ext>
            </a:extLst>
          </p:cNvPr>
          <p:cNvSpPr>
            <a:spLocks noChangeArrowheads="1"/>
          </p:cNvSpPr>
          <p:nvPr/>
        </p:nvSpPr>
        <p:spPr bwMode="auto">
          <a:xfrm>
            <a:off x="7620000" y="50292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410</a:t>
            </a:r>
          </a:p>
        </p:txBody>
      </p:sp>
      <p:cxnSp>
        <p:nvCxnSpPr>
          <p:cNvPr id="733278" name="AutoShape 94">
            <a:extLst>
              <a:ext uri="{FF2B5EF4-FFF2-40B4-BE49-F238E27FC236}">
                <a16:creationId xmlns:a16="http://schemas.microsoft.com/office/drawing/2014/main" id="{83005041-90FA-4584-9552-BCB34F2F6413}"/>
              </a:ext>
            </a:extLst>
          </p:cNvPr>
          <p:cNvCxnSpPr>
            <a:cxnSpLocks noChangeShapeType="1"/>
            <a:stCxn id="733255" idx="4"/>
            <a:endCxn id="733264" idx="1"/>
          </p:cNvCxnSpPr>
          <p:nvPr/>
        </p:nvCxnSpPr>
        <p:spPr bwMode="auto">
          <a:xfrm>
            <a:off x="5791201" y="2676526"/>
            <a:ext cx="796925" cy="341313"/>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79" name="AutoShape 95">
            <a:extLst>
              <a:ext uri="{FF2B5EF4-FFF2-40B4-BE49-F238E27FC236}">
                <a16:creationId xmlns:a16="http://schemas.microsoft.com/office/drawing/2014/main" id="{392A7638-FF32-434A-B86E-51E4BFED3264}"/>
              </a:ext>
            </a:extLst>
          </p:cNvPr>
          <p:cNvCxnSpPr>
            <a:cxnSpLocks noChangeShapeType="1"/>
            <a:stCxn id="733265" idx="4"/>
            <a:endCxn id="733263" idx="7"/>
          </p:cNvCxnSpPr>
          <p:nvPr/>
        </p:nvCxnSpPr>
        <p:spPr bwMode="auto">
          <a:xfrm flipH="1">
            <a:off x="6061076" y="2676526"/>
            <a:ext cx="796925" cy="341313"/>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80" name="AutoShape 96">
            <a:extLst>
              <a:ext uri="{FF2B5EF4-FFF2-40B4-BE49-F238E27FC236}">
                <a16:creationId xmlns:a16="http://schemas.microsoft.com/office/drawing/2014/main" id="{36FFAB4E-2888-4667-A149-920394B0AF3B}"/>
              </a:ext>
            </a:extLst>
          </p:cNvPr>
          <p:cNvCxnSpPr>
            <a:cxnSpLocks noChangeShapeType="1"/>
            <a:stCxn id="733265" idx="4"/>
            <a:endCxn id="733264" idx="0"/>
          </p:cNvCxnSpPr>
          <p:nvPr/>
        </p:nvCxnSpPr>
        <p:spPr bwMode="auto">
          <a:xfrm>
            <a:off x="6858000" y="2676525"/>
            <a:ext cx="0" cy="285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81" name="AutoShape 97">
            <a:extLst>
              <a:ext uri="{FF2B5EF4-FFF2-40B4-BE49-F238E27FC236}">
                <a16:creationId xmlns:a16="http://schemas.microsoft.com/office/drawing/2014/main" id="{8C78580A-6F07-4126-A69A-E61825D13066}"/>
              </a:ext>
            </a:extLst>
          </p:cNvPr>
          <p:cNvCxnSpPr>
            <a:cxnSpLocks noChangeShapeType="1"/>
            <a:stCxn id="733266" idx="4"/>
            <a:endCxn id="733267" idx="0"/>
          </p:cNvCxnSpPr>
          <p:nvPr/>
        </p:nvCxnSpPr>
        <p:spPr bwMode="auto">
          <a:xfrm flipH="1">
            <a:off x="3124200" y="3971925"/>
            <a:ext cx="990600" cy="4381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3282" name="Oval 98">
            <a:extLst>
              <a:ext uri="{FF2B5EF4-FFF2-40B4-BE49-F238E27FC236}">
                <a16:creationId xmlns:a16="http://schemas.microsoft.com/office/drawing/2014/main" id="{D42533DA-2664-4635-8B99-F100728F294D}"/>
              </a:ext>
            </a:extLst>
          </p:cNvPr>
          <p:cNvSpPr>
            <a:spLocks noChangeArrowheads="1"/>
          </p:cNvSpPr>
          <p:nvPr/>
        </p:nvSpPr>
        <p:spPr bwMode="auto">
          <a:xfrm>
            <a:off x="4724400" y="41148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332</a:t>
            </a:r>
          </a:p>
        </p:txBody>
      </p:sp>
      <p:cxnSp>
        <p:nvCxnSpPr>
          <p:cNvPr id="733283" name="AutoShape 99">
            <a:extLst>
              <a:ext uri="{FF2B5EF4-FFF2-40B4-BE49-F238E27FC236}">
                <a16:creationId xmlns:a16="http://schemas.microsoft.com/office/drawing/2014/main" id="{616A3456-8D05-45D6-A01E-9E5562C73738}"/>
              </a:ext>
            </a:extLst>
          </p:cNvPr>
          <p:cNvCxnSpPr>
            <a:cxnSpLocks noChangeShapeType="1"/>
            <a:stCxn id="733263" idx="4"/>
            <a:endCxn id="733266" idx="7"/>
          </p:cNvCxnSpPr>
          <p:nvPr/>
        </p:nvCxnSpPr>
        <p:spPr bwMode="auto">
          <a:xfrm flipH="1">
            <a:off x="4384676" y="3362326"/>
            <a:ext cx="1406525" cy="265113"/>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84" name="AutoShape 100">
            <a:extLst>
              <a:ext uri="{FF2B5EF4-FFF2-40B4-BE49-F238E27FC236}">
                <a16:creationId xmlns:a16="http://schemas.microsoft.com/office/drawing/2014/main" id="{4735919A-712E-40BD-B0E5-33632B458E99}"/>
              </a:ext>
            </a:extLst>
          </p:cNvPr>
          <p:cNvCxnSpPr>
            <a:cxnSpLocks noChangeShapeType="1"/>
            <a:stCxn id="733263" idx="4"/>
            <a:endCxn id="733268" idx="0"/>
          </p:cNvCxnSpPr>
          <p:nvPr/>
        </p:nvCxnSpPr>
        <p:spPr bwMode="auto">
          <a:xfrm flipH="1">
            <a:off x="2362200" y="3362325"/>
            <a:ext cx="3429000" cy="285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85" name="AutoShape 101">
            <a:extLst>
              <a:ext uri="{FF2B5EF4-FFF2-40B4-BE49-F238E27FC236}">
                <a16:creationId xmlns:a16="http://schemas.microsoft.com/office/drawing/2014/main" id="{EB0209ED-59A7-43AB-849E-98B06E8FD0CF}"/>
              </a:ext>
            </a:extLst>
          </p:cNvPr>
          <p:cNvCxnSpPr>
            <a:cxnSpLocks noChangeShapeType="1"/>
            <a:stCxn id="733263" idx="4"/>
            <a:endCxn id="733282" idx="0"/>
          </p:cNvCxnSpPr>
          <p:nvPr/>
        </p:nvCxnSpPr>
        <p:spPr bwMode="auto">
          <a:xfrm flipH="1">
            <a:off x="5105400" y="3362325"/>
            <a:ext cx="685800" cy="7429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86" name="AutoShape 102">
            <a:extLst>
              <a:ext uri="{FF2B5EF4-FFF2-40B4-BE49-F238E27FC236}">
                <a16:creationId xmlns:a16="http://schemas.microsoft.com/office/drawing/2014/main" id="{E6A670D7-5767-4972-ADA6-23A83E8A439D}"/>
              </a:ext>
            </a:extLst>
          </p:cNvPr>
          <p:cNvCxnSpPr>
            <a:cxnSpLocks noChangeShapeType="1"/>
            <a:stCxn id="733263" idx="4"/>
            <a:endCxn id="733271" idx="0"/>
          </p:cNvCxnSpPr>
          <p:nvPr/>
        </p:nvCxnSpPr>
        <p:spPr bwMode="auto">
          <a:xfrm>
            <a:off x="5791200" y="3362325"/>
            <a:ext cx="152400" cy="4381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87" name="AutoShape 103">
            <a:extLst>
              <a:ext uri="{FF2B5EF4-FFF2-40B4-BE49-F238E27FC236}">
                <a16:creationId xmlns:a16="http://schemas.microsoft.com/office/drawing/2014/main" id="{6FACF044-875E-4233-A8A7-9B809A046C6D}"/>
              </a:ext>
            </a:extLst>
          </p:cNvPr>
          <p:cNvCxnSpPr>
            <a:cxnSpLocks noChangeShapeType="1"/>
            <a:stCxn id="733263" idx="4"/>
            <a:endCxn id="733269" idx="0"/>
          </p:cNvCxnSpPr>
          <p:nvPr/>
        </p:nvCxnSpPr>
        <p:spPr bwMode="auto">
          <a:xfrm>
            <a:off x="5791200" y="3362325"/>
            <a:ext cx="1066800" cy="5143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88" name="AutoShape 104">
            <a:extLst>
              <a:ext uri="{FF2B5EF4-FFF2-40B4-BE49-F238E27FC236}">
                <a16:creationId xmlns:a16="http://schemas.microsoft.com/office/drawing/2014/main" id="{D9C655AD-63C2-4AF6-A2F9-ECF77A635205}"/>
              </a:ext>
            </a:extLst>
          </p:cNvPr>
          <p:cNvCxnSpPr>
            <a:cxnSpLocks noChangeShapeType="1"/>
            <a:stCxn id="733263" idx="4"/>
            <a:endCxn id="733275" idx="0"/>
          </p:cNvCxnSpPr>
          <p:nvPr/>
        </p:nvCxnSpPr>
        <p:spPr bwMode="auto">
          <a:xfrm>
            <a:off x="5791200" y="3362325"/>
            <a:ext cx="2895600" cy="5905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89" name="AutoShape 105">
            <a:extLst>
              <a:ext uri="{FF2B5EF4-FFF2-40B4-BE49-F238E27FC236}">
                <a16:creationId xmlns:a16="http://schemas.microsoft.com/office/drawing/2014/main" id="{F109942C-C83A-4CD9-9948-EC820736CB14}"/>
              </a:ext>
            </a:extLst>
          </p:cNvPr>
          <p:cNvCxnSpPr>
            <a:cxnSpLocks noChangeShapeType="1"/>
            <a:stCxn id="733266" idx="4"/>
            <a:endCxn id="733272" idx="0"/>
          </p:cNvCxnSpPr>
          <p:nvPr/>
        </p:nvCxnSpPr>
        <p:spPr bwMode="auto">
          <a:xfrm>
            <a:off x="4114800" y="3971925"/>
            <a:ext cx="0" cy="3619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90" name="AutoShape 106">
            <a:extLst>
              <a:ext uri="{FF2B5EF4-FFF2-40B4-BE49-F238E27FC236}">
                <a16:creationId xmlns:a16="http://schemas.microsoft.com/office/drawing/2014/main" id="{6D09D789-24C9-4235-B340-E224C16E03DC}"/>
              </a:ext>
            </a:extLst>
          </p:cNvPr>
          <p:cNvCxnSpPr>
            <a:cxnSpLocks noChangeShapeType="1"/>
            <a:stCxn id="733268" idx="4"/>
            <a:endCxn id="733273" idx="0"/>
          </p:cNvCxnSpPr>
          <p:nvPr/>
        </p:nvCxnSpPr>
        <p:spPr bwMode="auto">
          <a:xfrm flipH="1">
            <a:off x="2133600" y="4048125"/>
            <a:ext cx="228600" cy="3619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91" name="AutoShape 107">
            <a:extLst>
              <a:ext uri="{FF2B5EF4-FFF2-40B4-BE49-F238E27FC236}">
                <a16:creationId xmlns:a16="http://schemas.microsoft.com/office/drawing/2014/main" id="{29D92D6F-0899-4FD5-A842-BCA7E813B036}"/>
              </a:ext>
            </a:extLst>
          </p:cNvPr>
          <p:cNvCxnSpPr>
            <a:cxnSpLocks noChangeShapeType="1"/>
            <a:stCxn id="733269" idx="4"/>
            <a:endCxn id="733274" idx="0"/>
          </p:cNvCxnSpPr>
          <p:nvPr/>
        </p:nvCxnSpPr>
        <p:spPr bwMode="auto">
          <a:xfrm>
            <a:off x="6858000" y="4276725"/>
            <a:ext cx="0" cy="285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292" name="AutoShape 108">
            <a:extLst>
              <a:ext uri="{FF2B5EF4-FFF2-40B4-BE49-F238E27FC236}">
                <a16:creationId xmlns:a16="http://schemas.microsoft.com/office/drawing/2014/main" id="{66383BF3-5B9F-4EA2-9E57-443E687713B8}"/>
              </a:ext>
            </a:extLst>
          </p:cNvPr>
          <p:cNvCxnSpPr>
            <a:cxnSpLocks noChangeShapeType="1"/>
            <a:stCxn id="733269" idx="4"/>
            <a:endCxn id="733270" idx="0"/>
          </p:cNvCxnSpPr>
          <p:nvPr/>
        </p:nvCxnSpPr>
        <p:spPr bwMode="auto">
          <a:xfrm>
            <a:off x="6858000" y="4276725"/>
            <a:ext cx="914400" cy="1333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3293" name="Oval 109">
            <a:extLst>
              <a:ext uri="{FF2B5EF4-FFF2-40B4-BE49-F238E27FC236}">
                <a16:creationId xmlns:a16="http://schemas.microsoft.com/office/drawing/2014/main" id="{6268AE89-B00E-4F81-BDF6-31826A8C8C60}"/>
              </a:ext>
            </a:extLst>
          </p:cNvPr>
          <p:cNvSpPr>
            <a:spLocks noChangeArrowheads="1"/>
          </p:cNvSpPr>
          <p:nvPr/>
        </p:nvSpPr>
        <p:spPr bwMode="auto">
          <a:xfrm>
            <a:off x="9220200" y="39624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374</a:t>
            </a:r>
          </a:p>
        </p:txBody>
      </p:sp>
      <p:cxnSp>
        <p:nvCxnSpPr>
          <p:cNvPr id="733294" name="AutoShape 110">
            <a:extLst>
              <a:ext uri="{FF2B5EF4-FFF2-40B4-BE49-F238E27FC236}">
                <a16:creationId xmlns:a16="http://schemas.microsoft.com/office/drawing/2014/main" id="{D21F47E7-D6E2-4645-8386-2B970BB04C63}"/>
              </a:ext>
            </a:extLst>
          </p:cNvPr>
          <p:cNvCxnSpPr>
            <a:cxnSpLocks noChangeShapeType="1"/>
            <a:stCxn id="733263" idx="4"/>
            <a:endCxn id="733293" idx="0"/>
          </p:cNvCxnSpPr>
          <p:nvPr/>
        </p:nvCxnSpPr>
        <p:spPr bwMode="auto">
          <a:xfrm>
            <a:off x="5791200" y="3362325"/>
            <a:ext cx="3810000" cy="5905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3295" name="Oval 111">
            <a:extLst>
              <a:ext uri="{FF2B5EF4-FFF2-40B4-BE49-F238E27FC236}">
                <a16:creationId xmlns:a16="http://schemas.microsoft.com/office/drawing/2014/main" id="{950BD8E6-6FE6-4F76-9F1B-EADECEFBBEB3}"/>
              </a:ext>
            </a:extLst>
          </p:cNvPr>
          <p:cNvSpPr>
            <a:spLocks noChangeArrowheads="1"/>
          </p:cNvSpPr>
          <p:nvPr/>
        </p:nvSpPr>
        <p:spPr bwMode="auto">
          <a:xfrm>
            <a:off x="4419600" y="22860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131</a:t>
            </a:r>
          </a:p>
        </p:txBody>
      </p:sp>
      <p:sp>
        <p:nvSpPr>
          <p:cNvPr id="733296" name="Oval 112">
            <a:extLst>
              <a:ext uri="{FF2B5EF4-FFF2-40B4-BE49-F238E27FC236}">
                <a16:creationId xmlns:a16="http://schemas.microsoft.com/office/drawing/2014/main" id="{F77F4A70-DF46-494F-A769-17E716782903}"/>
              </a:ext>
            </a:extLst>
          </p:cNvPr>
          <p:cNvSpPr>
            <a:spLocks noChangeArrowheads="1"/>
          </p:cNvSpPr>
          <p:nvPr/>
        </p:nvSpPr>
        <p:spPr bwMode="auto">
          <a:xfrm>
            <a:off x="4572000" y="51816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421</a:t>
            </a:r>
          </a:p>
        </p:txBody>
      </p:sp>
      <p:sp>
        <p:nvSpPr>
          <p:cNvPr id="733297" name="Oval 113">
            <a:extLst>
              <a:ext uri="{FF2B5EF4-FFF2-40B4-BE49-F238E27FC236}">
                <a16:creationId xmlns:a16="http://schemas.microsoft.com/office/drawing/2014/main" id="{5DA94392-6EE5-46AF-8C97-115895D86542}"/>
              </a:ext>
            </a:extLst>
          </p:cNvPr>
          <p:cNvSpPr>
            <a:spLocks noChangeArrowheads="1"/>
          </p:cNvSpPr>
          <p:nvPr/>
        </p:nvSpPr>
        <p:spPr bwMode="auto">
          <a:xfrm>
            <a:off x="1828800" y="51816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431</a:t>
            </a:r>
          </a:p>
        </p:txBody>
      </p:sp>
      <p:sp>
        <p:nvSpPr>
          <p:cNvPr id="733298" name="Oval 114">
            <a:extLst>
              <a:ext uri="{FF2B5EF4-FFF2-40B4-BE49-F238E27FC236}">
                <a16:creationId xmlns:a16="http://schemas.microsoft.com/office/drawing/2014/main" id="{DA87AE99-F444-4CD5-9A30-A61B128F169C}"/>
              </a:ext>
            </a:extLst>
          </p:cNvPr>
          <p:cNvSpPr>
            <a:spLocks noChangeArrowheads="1"/>
          </p:cNvSpPr>
          <p:nvPr/>
        </p:nvSpPr>
        <p:spPr bwMode="auto">
          <a:xfrm>
            <a:off x="5486400" y="51816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440</a:t>
            </a:r>
          </a:p>
        </p:txBody>
      </p:sp>
      <p:sp>
        <p:nvSpPr>
          <p:cNvPr id="733300" name="Oval 116">
            <a:extLst>
              <a:ext uri="{FF2B5EF4-FFF2-40B4-BE49-F238E27FC236}">
                <a16:creationId xmlns:a16="http://schemas.microsoft.com/office/drawing/2014/main" id="{7056C22D-014C-4719-8778-92C2FADAF33B}"/>
              </a:ext>
            </a:extLst>
          </p:cNvPr>
          <p:cNvSpPr>
            <a:spLocks noChangeArrowheads="1"/>
          </p:cNvSpPr>
          <p:nvPr/>
        </p:nvSpPr>
        <p:spPr bwMode="auto">
          <a:xfrm>
            <a:off x="8077200" y="56388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415</a:t>
            </a:r>
          </a:p>
        </p:txBody>
      </p:sp>
      <p:sp>
        <p:nvSpPr>
          <p:cNvPr id="733301" name="Oval 117">
            <a:extLst>
              <a:ext uri="{FF2B5EF4-FFF2-40B4-BE49-F238E27FC236}">
                <a16:creationId xmlns:a16="http://schemas.microsoft.com/office/drawing/2014/main" id="{0D15371F-E26C-40D2-9A86-FC20A4EFA2AE}"/>
              </a:ext>
            </a:extLst>
          </p:cNvPr>
          <p:cNvSpPr>
            <a:spLocks noChangeArrowheads="1"/>
          </p:cNvSpPr>
          <p:nvPr/>
        </p:nvSpPr>
        <p:spPr bwMode="auto">
          <a:xfrm>
            <a:off x="8610600" y="50292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413</a:t>
            </a:r>
          </a:p>
        </p:txBody>
      </p:sp>
      <p:sp>
        <p:nvSpPr>
          <p:cNvPr id="733302" name="Oval 118">
            <a:extLst>
              <a:ext uri="{FF2B5EF4-FFF2-40B4-BE49-F238E27FC236}">
                <a16:creationId xmlns:a16="http://schemas.microsoft.com/office/drawing/2014/main" id="{95DBB223-835D-4244-9196-4611A1DCB62B}"/>
              </a:ext>
            </a:extLst>
          </p:cNvPr>
          <p:cNvSpPr>
            <a:spLocks noChangeArrowheads="1"/>
          </p:cNvSpPr>
          <p:nvPr/>
        </p:nvSpPr>
        <p:spPr bwMode="auto">
          <a:xfrm>
            <a:off x="9525000" y="56388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417</a:t>
            </a:r>
          </a:p>
        </p:txBody>
      </p:sp>
      <p:sp>
        <p:nvSpPr>
          <p:cNvPr id="733303" name="Oval 119">
            <a:extLst>
              <a:ext uri="{FF2B5EF4-FFF2-40B4-BE49-F238E27FC236}">
                <a16:creationId xmlns:a16="http://schemas.microsoft.com/office/drawing/2014/main" id="{87C626A2-2E84-4ABC-BDC2-04E07E1843F0}"/>
              </a:ext>
            </a:extLst>
          </p:cNvPr>
          <p:cNvSpPr>
            <a:spLocks noChangeArrowheads="1"/>
          </p:cNvSpPr>
          <p:nvPr/>
        </p:nvSpPr>
        <p:spPr bwMode="auto">
          <a:xfrm>
            <a:off x="9677400" y="50292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414</a:t>
            </a:r>
          </a:p>
        </p:txBody>
      </p:sp>
      <p:cxnSp>
        <p:nvCxnSpPr>
          <p:cNvPr id="733304" name="AutoShape 120">
            <a:extLst>
              <a:ext uri="{FF2B5EF4-FFF2-40B4-BE49-F238E27FC236}">
                <a16:creationId xmlns:a16="http://schemas.microsoft.com/office/drawing/2014/main" id="{0CC779BF-574A-4C66-9781-9068D1CE9701}"/>
              </a:ext>
            </a:extLst>
          </p:cNvPr>
          <p:cNvCxnSpPr>
            <a:cxnSpLocks noChangeShapeType="1"/>
            <a:stCxn id="733275" idx="4"/>
            <a:endCxn id="733277" idx="0"/>
          </p:cNvCxnSpPr>
          <p:nvPr/>
        </p:nvCxnSpPr>
        <p:spPr bwMode="auto">
          <a:xfrm flipH="1">
            <a:off x="8001000" y="4352925"/>
            <a:ext cx="685800" cy="666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05" name="AutoShape 121">
            <a:extLst>
              <a:ext uri="{FF2B5EF4-FFF2-40B4-BE49-F238E27FC236}">
                <a16:creationId xmlns:a16="http://schemas.microsoft.com/office/drawing/2014/main" id="{677064D5-1E6E-4E23-8BDF-2CAB413B1486}"/>
              </a:ext>
            </a:extLst>
          </p:cNvPr>
          <p:cNvCxnSpPr>
            <a:cxnSpLocks noChangeShapeType="1"/>
            <a:stCxn id="733275" idx="4"/>
            <a:endCxn id="733300" idx="0"/>
          </p:cNvCxnSpPr>
          <p:nvPr/>
        </p:nvCxnSpPr>
        <p:spPr bwMode="auto">
          <a:xfrm flipH="1">
            <a:off x="8458200" y="4352925"/>
            <a:ext cx="228600" cy="12763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06" name="AutoShape 122">
            <a:extLst>
              <a:ext uri="{FF2B5EF4-FFF2-40B4-BE49-F238E27FC236}">
                <a16:creationId xmlns:a16="http://schemas.microsoft.com/office/drawing/2014/main" id="{1262AC0A-1441-4E2F-B38B-9AA95647F584}"/>
              </a:ext>
            </a:extLst>
          </p:cNvPr>
          <p:cNvCxnSpPr>
            <a:cxnSpLocks noChangeShapeType="1"/>
            <a:stCxn id="733275" idx="4"/>
            <a:endCxn id="733301" idx="0"/>
          </p:cNvCxnSpPr>
          <p:nvPr/>
        </p:nvCxnSpPr>
        <p:spPr bwMode="auto">
          <a:xfrm>
            <a:off x="8686800" y="4352925"/>
            <a:ext cx="304800" cy="666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07" name="AutoShape 123">
            <a:extLst>
              <a:ext uri="{FF2B5EF4-FFF2-40B4-BE49-F238E27FC236}">
                <a16:creationId xmlns:a16="http://schemas.microsoft.com/office/drawing/2014/main" id="{7EDAC821-3A39-4AE9-9622-A92BEC662767}"/>
              </a:ext>
            </a:extLst>
          </p:cNvPr>
          <p:cNvCxnSpPr>
            <a:cxnSpLocks noChangeShapeType="1"/>
            <a:stCxn id="733275" idx="4"/>
            <a:endCxn id="733303" idx="0"/>
          </p:cNvCxnSpPr>
          <p:nvPr/>
        </p:nvCxnSpPr>
        <p:spPr bwMode="auto">
          <a:xfrm>
            <a:off x="8686800" y="4352925"/>
            <a:ext cx="1371600" cy="666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08" name="AutoShape 124">
            <a:extLst>
              <a:ext uri="{FF2B5EF4-FFF2-40B4-BE49-F238E27FC236}">
                <a16:creationId xmlns:a16="http://schemas.microsoft.com/office/drawing/2014/main" id="{4611F13B-17EA-401B-905F-7D2C6AFF9519}"/>
              </a:ext>
            </a:extLst>
          </p:cNvPr>
          <p:cNvCxnSpPr>
            <a:cxnSpLocks noChangeShapeType="1"/>
            <a:stCxn id="733275" idx="4"/>
            <a:endCxn id="733302" idx="0"/>
          </p:cNvCxnSpPr>
          <p:nvPr/>
        </p:nvCxnSpPr>
        <p:spPr bwMode="auto">
          <a:xfrm>
            <a:off x="8686800" y="4352925"/>
            <a:ext cx="1219200" cy="12763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09" name="AutoShape 125">
            <a:extLst>
              <a:ext uri="{FF2B5EF4-FFF2-40B4-BE49-F238E27FC236}">
                <a16:creationId xmlns:a16="http://schemas.microsoft.com/office/drawing/2014/main" id="{169BA0B7-20E5-431B-A795-E00A5F55773E}"/>
              </a:ext>
            </a:extLst>
          </p:cNvPr>
          <p:cNvCxnSpPr>
            <a:cxnSpLocks noChangeShapeType="1"/>
            <a:stCxn id="733282" idx="4"/>
            <a:endCxn id="733296" idx="0"/>
          </p:cNvCxnSpPr>
          <p:nvPr/>
        </p:nvCxnSpPr>
        <p:spPr bwMode="auto">
          <a:xfrm flipH="1">
            <a:off x="4953000" y="4505325"/>
            <a:ext cx="152400" cy="666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10" name="AutoShape 126">
            <a:extLst>
              <a:ext uri="{FF2B5EF4-FFF2-40B4-BE49-F238E27FC236}">
                <a16:creationId xmlns:a16="http://schemas.microsoft.com/office/drawing/2014/main" id="{B4C1BE96-A694-448B-BFEA-FC00700C4C33}"/>
              </a:ext>
            </a:extLst>
          </p:cNvPr>
          <p:cNvCxnSpPr>
            <a:cxnSpLocks noChangeShapeType="1"/>
            <a:stCxn id="733267" idx="4"/>
            <a:endCxn id="733297" idx="0"/>
          </p:cNvCxnSpPr>
          <p:nvPr/>
        </p:nvCxnSpPr>
        <p:spPr bwMode="auto">
          <a:xfrm flipH="1">
            <a:off x="2209800" y="4810125"/>
            <a:ext cx="914400" cy="3619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3311" name="Oval 127">
            <a:extLst>
              <a:ext uri="{FF2B5EF4-FFF2-40B4-BE49-F238E27FC236}">
                <a16:creationId xmlns:a16="http://schemas.microsoft.com/office/drawing/2014/main" id="{08008F13-5A93-4754-9741-6CE02DD1959A}"/>
              </a:ext>
            </a:extLst>
          </p:cNvPr>
          <p:cNvSpPr>
            <a:spLocks noChangeArrowheads="1"/>
          </p:cNvSpPr>
          <p:nvPr/>
        </p:nvSpPr>
        <p:spPr bwMode="auto">
          <a:xfrm>
            <a:off x="3657600" y="51816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444</a:t>
            </a:r>
          </a:p>
        </p:txBody>
      </p:sp>
      <p:cxnSp>
        <p:nvCxnSpPr>
          <p:cNvPr id="733312" name="AutoShape 128">
            <a:extLst>
              <a:ext uri="{FF2B5EF4-FFF2-40B4-BE49-F238E27FC236}">
                <a16:creationId xmlns:a16="http://schemas.microsoft.com/office/drawing/2014/main" id="{51286550-BF34-4127-9086-35D176C5B1B2}"/>
              </a:ext>
            </a:extLst>
          </p:cNvPr>
          <p:cNvCxnSpPr>
            <a:cxnSpLocks noChangeShapeType="1"/>
            <a:stCxn id="733282" idx="4"/>
            <a:endCxn id="733311" idx="0"/>
          </p:cNvCxnSpPr>
          <p:nvPr/>
        </p:nvCxnSpPr>
        <p:spPr bwMode="auto">
          <a:xfrm flipH="1">
            <a:off x="4038600" y="4505325"/>
            <a:ext cx="1066800" cy="666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13" name="AutoShape 129">
            <a:extLst>
              <a:ext uri="{FF2B5EF4-FFF2-40B4-BE49-F238E27FC236}">
                <a16:creationId xmlns:a16="http://schemas.microsoft.com/office/drawing/2014/main" id="{95167CBD-CCD5-4A14-B624-51A55ECCA2BA}"/>
              </a:ext>
            </a:extLst>
          </p:cNvPr>
          <p:cNvCxnSpPr>
            <a:cxnSpLocks noChangeShapeType="1"/>
            <a:stCxn id="733272" idx="4"/>
            <a:endCxn id="733311" idx="0"/>
          </p:cNvCxnSpPr>
          <p:nvPr/>
        </p:nvCxnSpPr>
        <p:spPr bwMode="auto">
          <a:xfrm flipH="1">
            <a:off x="4038600" y="4733925"/>
            <a:ext cx="76200" cy="4381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14" name="AutoShape 130">
            <a:extLst>
              <a:ext uri="{FF2B5EF4-FFF2-40B4-BE49-F238E27FC236}">
                <a16:creationId xmlns:a16="http://schemas.microsoft.com/office/drawing/2014/main" id="{A3FBC109-91A8-498B-9EFB-13314DFC6E71}"/>
              </a:ext>
            </a:extLst>
          </p:cNvPr>
          <p:cNvCxnSpPr>
            <a:cxnSpLocks noChangeShapeType="1"/>
            <a:stCxn id="733282" idx="4"/>
            <a:endCxn id="733298" idx="0"/>
          </p:cNvCxnSpPr>
          <p:nvPr/>
        </p:nvCxnSpPr>
        <p:spPr bwMode="auto">
          <a:xfrm>
            <a:off x="5105400" y="4505325"/>
            <a:ext cx="762000" cy="666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3316" name="Oval 132">
            <a:extLst>
              <a:ext uri="{FF2B5EF4-FFF2-40B4-BE49-F238E27FC236}">
                <a16:creationId xmlns:a16="http://schemas.microsoft.com/office/drawing/2014/main" id="{92D43C7C-94E0-4B70-9BC1-EAB0C166D22B}"/>
              </a:ext>
            </a:extLst>
          </p:cNvPr>
          <p:cNvSpPr>
            <a:spLocks noChangeArrowheads="1"/>
          </p:cNvSpPr>
          <p:nvPr/>
        </p:nvSpPr>
        <p:spPr bwMode="auto">
          <a:xfrm>
            <a:off x="2743200" y="51816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446</a:t>
            </a:r>
          </a:p>
        </p:txBody>
      </p:sp>
      <p:cxnSp>
        <p:nvCxnSpPr>
          <p:cNvPr id="733317" name="AutoShape 133">
            <a:extLst>
              <a:ext uri="{FF2B5EF4-FFF2-40B4-BE49-F238E27FC236}">
                <a16:creationId xmlns:a16="http://schemas.microsoft.com/office/drawing/2014/main" id="{53912424-0003-4E1C-B1EC-A954375FC411}"/>
              </a:ext>
            </a:extLst>
          </p:cNvPr>
          <p:cNvCxnSpPr>
            <a:cxnSpLocks noChangeShapeType="1"/>
            <a:stCxn id="733267" idx="4"/>
            <a:endCxn id="733316" idx="0"/>
          </p:cNvCxnSpPr>
          <p:nvPr/>
        </p:nvCxnSpPr>
        <p:spPr bwMode="auto">
          <a:xfrm>
            <a:off x="3124200" y="4810125"/>
            <a:ext cx="0" cy="3619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3318" name="Oval 134">
            <a:extLst>
              <a:ext uri="{FF2B5EF4-FFF2-40B4-BE49-F238E27FC236}">
                <a16:creationId xmlns:a16="http://schemas.microsoft.com/office/drawing/2014/main" id="{53F258F5-A755-4AD2-8A93-02DDBDFDD9EC}"/>
              </a:ext>
            </a:extLst>
          </p:cNvPr>
          <p:cNvSpPr>
            <a:spLocks noChangeArrowheads="1"/>
          </p:cNvSpPr>
          <p:nvPr/>
        </p:nvSpPr>
        <p:spPr bwMode="auto">
          <a:xfrm>
            <a:off x="7543800" y="22860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450</a:t>
            </a:r>
          </a:p>
        </p:txBody>
      </p:sp>
      <p:sp>
        <p:nvSpPr>
          <p:cNvPr id="733319" name="Oval 135">
            <a:extLst>
              <a:ext uri="{FF2B5EF4-FFF2-40B4-BE49-F238E27FC236}">
                <a16:creationId xmlns:a16="http://schemas.microsoft.com/office/drawing/2014/main" id="{526CFDDA-CB76-4319-928E-7B1D34CA8BD5}"/>
              </a:ext>
            </a:extLst>
          </p:cNvPr>
          <p:cNvSpPr>
            <a:spLocks noChangeArrowheads="1"/>
          </p:cNvSpPr>
          <p:nvPr/>
        </p:nvSpPr>
        <p:spPr bwMode="auto">
          <a:xfrm>
            <a:off x="6629400" y="54864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451</a:t>
            </a:r>
          </a:p>
        </p:txBody>
      </p:sp>
      <p:cxnSp>
        <p:nvCxnSpPr>
          <p:cNvPr id="733320" name="AutoShape 136">
            <a:extLst>
              <a:ext uri="{FF2B5EF4-FFF2-40B4-BE49-F238E27FC236}">
                <a16:creationId xmlns:a16="http://schemas.microsoft.com/office/drawing/2014/main" id="{7922F832-E3B5-4DAC-B077-823C7E5BB2FA}"/>
              </a:ext>
            </a:extLst>
          </p:cNvPr>
          <p:cNvCxnSpPr>
            <a:cxnSpLocks noChangeShapeType="1"/>
            <a:stCxn id="733282" idx="4"/>
            <a:endCxn id="733319" idx="0"/>
          </p:cNvCxnSpPr>
          <p:nvPr/>
        </p:nvCxnSpPr>
        <p:spPr bwMode="auto">
          <a:xfrm>
            <a:off x="5105400" y="4505325"/>
            <a:ext cx="1905000" cy="9715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21" name="AutoShape 137">
            <a:extLst>
              <a:ext uri="{FF2B5EF4-FFF2-40B4-BE49-F238E27FC236}">
                <a16:creationId xmlns:a16="http://schemas.microsoft.com/office/drawing/2014/main" id="{8A68548E-01D1-4487-AF19-2F92E3DA6CBC}"/>
              </a:ext>
            </a:extLst>
          </p:cNvPr>
          <p:cNvCxnSpPr>
            <a:cxnSpLocks noChangeShapeType="1"/>
            <a:stCxn id="733274" idx="4"/>
            <a:endCxn id="733319" idx="0"/>
          </p:cNvCxnSpPr>
          <p:nvPr/>
        </p:nvCxnSpPr>
        <p:spPr bwMode="auto">
          <a:xfrm>
            <a:off x="6858000" y="4962525"/>
            <a:ext cx="152400" cy="5143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22" name="AutoShape 138">
            <a:extLst>
              <a:ext uri="{FF2B5EF4-FFF2-40B4-BE49-F238E27FC236}">
                <a16:creationId xmlns:a16="http://schemas.microsoft.com/office/drawing/2014/main" id="{FE50695C-749D-4F6A-922C-ADC9F038D2DC}"/>
              </a:ext>
            </a:extLst>
          </p:cNvPr>
          <p:cNvCxnSpPr>
            <a:cxnSpLocks noChangeShapeType="1"/>
            <a:stCxn id="733270" idx="4"/>
            <a:endCxn id="733319" idx="0"/>
          </p:cNvCxnSpPr>
          <p:nvPr/>
        </p:nvCxnSpPr>
        <p:spPr bwMode="auto">
          <a:xfrm flipH="1">
            <a:off x="7010400" y="4810125"/>
            <a:ext cx="762000" cy="666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3323" name="Oval 139">
            <a:extLst>
              <a:ext uri="{FF2B5EF4-FFF2-40B4-BE49-F238E27FC236}">
                <a16:creationId xmlns:a16="http://schemas.microsoft.com/office/drawing/2014/main" id="{4EDDB732-CAEC-4767-8820-08F3BB62F45C}"/>
              </a:ext>
            </a:extLst>
          </p:cNvPr>
          <p:cNvSpPr>
            <a:spLocks noChangeArrowheads="1"/>
          </p:cNvSpPr>
          <p:nvPr/>
        </p:nvSpPr>
        <p:spPr bwMode="auto">
          <a:xfrm>
            <a:off x="6629400" y="6172200"/>
            <a:ext cx="762000" cy="38100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452</a:t>
            </a:r>
          </a:p>
        </p:txBody>
      </p:sp>
      <p:cxnSp>
        <p:nvCxnSpPr>
          <p:cNvPr id="733324" name="AutoShape 140">
            <a:extLst>
              <a:ext uri="{FF2B5EF4-FFF2-40B4-BE49-F238E27FC236}">
                <a16:creationId xmlns:a16="http://schemas.microsoft.com/office/drawing/2014/main" id="{0DB94E05-4432-4CD5-9E91-6C522383A1AA}"/>
              </a:ext>
            </a:extLst>
          </p:cNvPr>
          <p:cNvCxnSpPr>
            <a:cxnSpLocks noChangeShapeType="1"/>
            <a:stCxn id="733311" idx="4"/>
            <a:endCxn id="733323" idx="0"/>
          </p:cNvCxnSpPr>
          <p:nvPr/>
        </p:nvCxnSpPr>
        <p:spPr bwMode="auto">
          <a:xfrm>
            <a:off x="4038600" y="5572125"/>
            <a:ext cx="2971800" cy="5905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25" name="AutoShape 141">
            <a:extLst>
              <a:ext uri="{FF2B5EF4-FFF2-40B4-BE49-F238E27FC236}">
                <a16:creationId xmlns:a16="http://schemas.microsoft.com/office/drawing/2014/main" id="{EC181C42-9BCD-466B-AB86-9D8A91741FD4}"/>
              </a:ext>
            </a:extLst>
          </p:cNvPr>
          <p:cNvCxnSpPr>
            <a:cxnSpLocks noChangeShapeType="1"/>
            <a:stCxn id="733319" idx="4"/>
            <a:endCxn id="733323" idx="0"/>
          </p:cNvCxnSpPr>
          <p:nvPr/>
        </p:nvCxnSpPr>
        <p:spPr bwMode="auto">
          <a:xfrm>
            <a:off x="7010400" y="5876925"/>
            <a:ext cx="0" cy="2857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3326" name="AutoShape 142">
            <a:extLst>
              <a:ext uri="{FF2B5EF4-FFF2-40B4-BE49-F238E27FC236}">
                <a16:creationId xmlns:a16="http://schemas.microsoft.com/office/drawing/2014/main" id="{E905297B-93F4-42C0-8B46-DD42831B92F8}"/>
              </a:ext>
            </a:extLst>
          </p:cNvPr>
          <p:cNvCxnSpPr>
            <a:cxnSpLocks noChangeShapeType="1"/>
            <a:stCxn id="733266" idx="4"/>
            <a:endCxn id="733282" idx="0"/>
          </p:cNvCxnSpPr>
          <p:nvPr/>
        </p:nvCxnSpPr>
        <p:spPr bwMode="auto">
          <a:xfrm>
            <a:off x="4114800" y="3971925"/>
            <a:ext cx="990600" cy="1333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Rectangle 67">
            <a:extLst>
              <a:ext uri="{FF2B5EF4-FFF2-40B4-BE49-F238E27FC236}">
                <a16:creationId xmlns:a16="http://schemas.microsoft.com/office/drawing/2014/main" id="{59D70DFF-3D42-4432-9EF1-3B6B38307731}"/>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BE873883-FF9E-496E-9058-F9B91270AA0D}"/>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a:extLst>
              <a:ext uri="{FF2B5EF4-FFF2-40B4-BE49-F238E27FC236}">
                <a16:creationId xmlns:a16="http://schemas.microsoft.com/office/drawing/2014/main" id="{6BA79459-9A9F-42AA-A362-D0063EA86E27}"/>
              </a:ext>
            </a:extLst>
          </p:cNvPr>
          <p:cNvSpPr>
            <a:spLocks noGrp="1" noChangeArrowheads="1"/>
          </p:cNvSpPr>
          <p:nvPr>
            <p:ph type="title"/>
          </p:nvPr>
        </p:nvSpPr>
        <p:spPr>
          <a:xfrm>
            <a:off x="-9525" y="21430"/>
            <a:ext cx="10515600" cy="1325563"/>
          </a:xfrm>
        </p:spPr>
        <p:txBody>
          <a:bodyPr/>
          <a:lstStyle/>
          <a:p>
            <a:r>
              <a:rPr lang="en-US" altLang="en-US" b="1" dirty="0"/>
              <a:t>Linked Lists, Trees, Graphs</a:t>
            </a:r>
          </a:p>
        </p:txBody>
      </p:sp>
      <p:sp>
        <p:nvSpPr>
          <p:cNvPr id="735235" name="Rectangle 3">
            <a:extLst>
              <a:ext uri="{FF2B5EF4-FFF2-40B4-BE49-F238E27FC236}">
                <a16:creationId xmlns:a16="http://schemas.microsoft.com/office/drawing/2014/main" id="{70EDB2D0-7198-4426-AEB6-E1E059B1FD05}"/>
              </a:ext>
            </a:extLst>
          </p:cNvPr>
          <p:cNvSpPr>
            <a:spLocks noGrp="1" noChangeArrowheads="1"/>
          </p:cNvSpPr>
          <p:nvPr>
            <p:ph idx="1"/>
          </p:nvPr>
        </p:nvSpPr>
        <p:spPr>
          <a:xfrm>
            <a:off x="1524000" y="1295400"/>
            <a:ext cx="9144000" cy="5562600"/>
          </a:xfrm>
        </p:spPr>
        <p:txBody>
          <a:bodyPr/>
          <a:lstStyle/>
          <a:p>
            <a:r>
              <a:rPr lang="en-US" altLang="en-US" dirty="0"/>
              <a:t>A </a:t>
            </a:r>
            <a:r>
              <a:rPr lang="en-US" altLang="en-US" i="1" dirty="0"/>
              <a:t>binary tree</a:t>
            </a:r>
            <a:r>
              <a:rPr lang="en-US" altLang="en-US" dirty="0"/>
              <a:t> is a graph with some restrictions:</a:t>
            </a:r>
          </a:p>
          <a:p>
            <a:pPr lvl="1"/>
            <a:r>
              <a:rPr lang="en-US" altLang="en-US" dirty="0"/>
              <a:t>The tree is an unweighted, directed, acyclic graph (DAG).</a:t>
            </a:r>
          </a:p>
          <a:p>
            <a:pPr lvl="1"/>
            <a:r>
              <a:rPr lang="en-US" altLang="en-US" dirty="0"/>
              <a:t>Each node's in-degree is at most 1, and out-degree is at most 2.</a:t>
            </a:r>
          </a:p>
          <a:p>
            <a:pPr lvl="1"/>
            <a:r>
              <a:rPr lang="en-US" altLang="en-US" dirty="0"/>
              <a:t>There is exactly one path from the root to every node.</a:t>
            </a:r>
          </a:p>
          <a:p>
            <a:pPr lvl="1"/>
            <a:endParaRPr lang="en-US" altLang="en-US" dirty="0"/>
          </a:p>
          <a:p>
            <a:r>
              <a:rPr lang="en-US" altLang="en-US" dirty="0"/>
              <a:t>A </a:t>
            </a:r>
            <a:r>
              <a:rPr lang="en-US" altLang="en-US" i="1" dirty="0"/>
              <a:t>linked list</a:t>
            </a:r>
            <a:r>
              <a:rPr lang="en-US" altLang="en-US" dirty="0"/>
              <a:t> is also a graph:</a:t>
            </a:r>
          </a:p>
          <a:p>
            <a:pPr lvl="1"/>
            <a:r>
              <a:rPr lang="en-US" altLang="en-US" dirty="0"/>
              <a:t>Unweighted DAG.</a:t>
            </a:r>
          </a:p>
          <a:p>
            <a:pPr lvl="1"/>
            <a:r>
              <a:rPr lang="en-US" altLang="en-US" dirty="0"/>
              <a:t>In/out degree of at most 1 for all nodes.</a:t>
            </a:r>
          </a:p>
        </p:txBody>
      </p:sp>
      <p:sp>
        <p:nvSpPr>
          <p:cNvPr id="735237" name="Oval 4">
            <a:extLst>
              <a:ext uri="{FF2B5EF4-FFF2-40B4-BE49-F238E27FC236}">
                <a16:creationId xmlns:a16="http://schemas.microsoft.com/office/drawing/2014/main" id="{FF3847F5-CEA4-4C36-B47B-B6F1DF6A20C3}"/>
              </a:ext>
            </a:extLst>
          </p:cNvPr>
          <p:cNvSpPr>
            <a:spLocks noChangeAspect="1" noChangeArrowheads="1"/>
          </p:cNvSpPr>
          <p:nvPr>
            <p:custDataLst>
              <p:tags r:id="rId1"/>
            </p:custDataLst>
          </p:nvPr>
        </p:nvSpPr>
        <p:spPr bwMode="auto">
          <a:xfrm>
            <a:off x="8763000" y="31242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F</a:t>
            </a:r>
          </a:p>
        </p:txBody>
      </p:sp>
      <p:cxnSp>
        <p:nvCxnSpPr>
          <p:cNvPr id="735238" name="AutoShape 5">
            <a:extLst>
              <a:ext uri="{FF2B5EF4-FFF2-40B4-BE49-F238E27FC236}">
                <a16:creationId xmlns:a16="http://schemas.microsoft.com/office/drawing/2014/main" id="{8C04805B-D3D8-47F4-9B21-6EBDEC822E16}"/>
              </a:ext>
            </a:extLst>
          </p:cNvPr>
          <p:cNvCxnSpPr>
            <a:cxnSpLocks noChangeShapeType="1"/>
            <a:stCxn id="735237" idx="3"/>
            <a:endCxn id="735240" idx="0"/>
          </p:cNvCxnSpPr>
          <p:nvPr>
            <p:custDataLst>
              <p:tags r:id="rId2"/>
            </p:custDataLst>
          </p:nvPr>
        </p:nvCxnSpPr>
        <p:spPr bwMode="auto">
          <a:xfrm flipH="1">
            <a:off x="8153401" y="3524251"/>
            <a:ext cx="676275" cy="5048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35239" name="AutoShape 6">
            <a:extLst>
              <a:ext uri="{FF2B5EF4-FFF2-40B4-BE49-F238E27FC236}">
                <a16:creationId xmlns:a16="http://schemas.microsoft.com/office/drawing/2014/main" id="{C1D6579D-B711-4DA0-8BDB-FEE8AE9AA7C1}"/>
              </a:ext>
            </a:extLst>
          </p:cNvPr>
          <p:cNvCxnSpPr>
            <a:cxnSpLocks noChangeShapeType="1"/>
            <a:stCxn id="735237" idx="5"/>
            <a:endCxn id="735245" idx="0"/>
          </p:cNvCxnSpPr>
          <p:nvPr>
            <p:custDataLst>
              <p:tags r:id="rId3"/>
            </p:custDataLst>
          </p:nvPr>
        </p:nvCxnSpPr>
        <p:spPr bwMode="auto">
          <a:xfrm>
            <a:off x="9153526" y="3524251"/>
            <a:ext cx="904875" cy="5048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35240" name="Oval 7">
            <a:extLst>
              <a:ext uri="{FF2B5EF4-FFF2-40B4-BE49-F238E27FC236}">
                <a16:creationId xmlns:a16="http://schemas.microsoft.com/office/drawing/2014/main" id="{F28C3438-B869-47FA-AEE1-4E221EE4968B}"/>
              </a:ext>
            </a:extLst>
          </p:cNvPr>
          <p:cNvSpPr>
            <a:spLocks noChangeAspect="1" noChangeArrowheads="1"/>
          </p:cNvSpPr>
          <p:nvPr>
            <p:custDataLst>
              <p:tags r:id="rId4"/>
            </p:custDataLst>
          </p:nvPr>
        </p:nvSpPr>
        <p:spPr bwMode="auto">
          <a:xfrm>
            <a:off x="7924800" y="40386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B</a:t>
            </a:r>
          </a:p>
        </p:txBody>
      </p:sp>
      <p:sp>
        <p:nvSpPr>
          <p:cNvPr id="735241" name="Oval 8">
            <a:extLst>
              <a:ext uri="{FF2B5EF4-FFF2-40B4-BE49-F238E27FC236}">
                <a16:creationId xmlns:a16="http://schemas.microsoft.com/office/drawing/2014/main" id="{7CDFB7BC-E01B-42E3-8906-EF3680A8EB91}"/>
              </a:ext>
            </a:extLst>
          </p:cNvPr>
          <p:cNvSpPr>
            <a:spLocks noChangeAspect="1" noChangeArrowheads="1"/>
          </p:cNvSpPr>
          <p:nvPr>
            <p:custDataLst>
              <p:tags r:id="rId5"/>
            </p:custDataLst>
          </p:nvPr>
        </p:nvSpPr>
        <p:spPr bwMode="auto">
          <a:xfrm>
            <a:off x="7467600" y="48768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A</a:t>
            </a:r>
          </a:p>
        </p:txBody>
      </p:sp>
      <p:sp>
        <p:nvSpPr>
          <p:cNvPr id="735242" name="Oval 9">
            <a:extLst>
              <a:ext uri="{FF2B5EF4-FFF2-40B4-BE49-F238E27FC236}">
                <a16:creationId xmlns:a16="http://schemas.microsoft.com/office/drawing/2014/main" id="{D931B956-7E78-4524-AF83-093976109920}"/>
              </a:ext>
            </a:extLst>
          </p:cNvPr>
          <p:cNvSpPr>
            <a:spLocks noChangeAspect="1" noChangeArrowheads="1"/>
          </p:cNvSpPr>
          <p:nvPr>
            <p:custDataLst>
              <p:tags r:id="rId6"/>
            </p:custDataLst>
          </p:nvPr>
        </p:nvSpPr>
        <p:spPr bwMode="auto">
          <a:xfrm>
            <a:off x="8382000" y="48768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E</a:t>
            </a:r>
          </a:p>
        </p:txBody>
      </p:sp>
      <p:cxnSp>
        <p:nvCxnSpPr>
          <p:cNvPr id="735243" name="AutoShape 10">
            <a:extLst>
              <a:ext uri="{FF2B5EF4-FFF2-40B4-BE49-F238E27FC236}">
                <a16:creationId xmlns:a16="http://schemas.microsoft.com/office/drawing/2014/main" id="{1FC77FE4-EC68-4910-BFD0-A07CC74059B3}"/>
              </a:ext>
            </a:extLst>
          </p:cNvPr>
          <p:cNvCxnSpPr>
            <a:cxnSpLocks noChangeShapeType="1"/>
            <a:stCxn id="735240" idx="5"/>
            <a:endCxn id="735242" idx="0"/>
          </p:cNvCxnSpPr>
          <p:nvPr>
            <p:custDataLst>
              <p:tags r:id="rId7"/>
            </p:custDataLst>
          </p:nvPr>
        </p:nvCxnSpPr>
        <p:spPr bwMode="auto">
          <a:xfrm>
            <a:off x="8315326" y="4438651"/>
            <a:ext cx="295275" cy="4286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35244" name="AutoShape 11">
            <a:extLst>
              <a:ext uri="{FF2B5EF4-FFF2-40B4-BE49-F238E27FC236}">
                <a16:creationId xmlns:a16="http://schemas.microsoft.com/office/drawing/2014/main" id="{86668F26-EA30-438A-BF74-6C0356B604FB}"/>
              </a:ext>
            </a:extLst>
          </p:cNvPr>
          <p:cNvCxnSpPr>
            <a:cxnSpLocks noChangeShapeType="1"/>
            <a:stCxn id="735240" idx="3"/>
            <a:endCxn id="735241" idx="0"/>
          </p:cNvCxnSpPr>
          <p:nvPr>
            <p:custDataLst>
              <p:tags r:id="rId8"/>
            </p:custDataLst>
          </p:nvPr>
        </p:nvCxnSpPr>
        <p:spPr bwMode="auto">
          <a:xfrm flipH="1">
            <a:off x="7696201" y="4438651"/>
            <a:ext cx="295275" cy="4286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35245" name="Oval 12">
            <a:extLst>
              <a:ext uri="{FF2B5EF4-FFF2-40B4-BE49-F238E27FC236}">
                <a16:creationId xmlns:a16="http://schemas.microsoft.com/office/drawing/2014/main" id="{0307AD7F-4F34-4914-AE3B-D3E0A201F148}"/>
              </a:ext>
            </a:extLst>
          </p:cNvPr>
          <p:cNvSpPr>
            <a:spLocks noChangeAspect="1" noChangeArrowheads="1"/>
          </p:cNvSpPr>
          <p:nvPr>
            <p:custDataLst>
              <p:tags r:id="rId9"/>
            </p:custDataLst>
          </p:nvPr>
        </p:nvSpPr>
        <p:spPr bwMode="auto">
          <a:xfrm>
            <a:off x="9829800" y="40386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K</a:t>
            </a:r>
          </a:p>
        </p:txBody>
      </p:sp>
      <p:sp>
        <p:nvSpPr>
          <p:cNvPr id="735246" name="Oval 13">
            <a:extLst>
              <a:ext uri="{FF2B5EF4-FFF2-40B4-BE49-F238E27FC236}">
                <a16:creationId xmlns:a16="http://schemas.microsoft.com/office/drawing/2014/main" id="{8809ADBF-9D9B-4032-9531-5B1EF866FAF9}"/>
              </a:ext>
            </a:extLst>
          </p:cNvPr>
          <p:cNvSpPr>
            <a:spLocks noChangeAspect="1" noChangeArrowheads="1"/>
          </p:cNvSpPr>
          <p:nvPr>
            <p:custDataLst>
              <p:tags r:id="rId10"/>
            </p:custDataLst>
          </p:nvPr>
        </p:nvSpPr>
        <p:spPr bwMode="auto">
          <a:xfrm>
            <a:off x="9332913" y="48768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H</a:t>
            </a:r>
          </a:p>
        </p:txBody>
      </p:sp>
      <p:cxnSp>
        <p:nvCxnSpPr>
          <p:cNvPr id="735247" name="AutoShape 14">
            <a:extLst>
              <a:ext uri="{FF2B5EF4-FFF2-40B4-BE49-F238E27FC236}">
                <a16:creationId xmlns:a16="http://schemas.microsoft.com/office/drawing/2014/main" id="{DEFC4169-E6C4-4E69-97E4-50B42074D3D3}"/>
              </a:ext>
            </a:extLst>
          </p:cNvPr>
          <p:cNvCxnSpPr>
            <a:cxnSpLocks noChangeShapeType="1"/>
            <a:stCxn id="735245" idx="3"/>
            <a:endCxn id="735246" idx="0"/>
          </p:cNvCxnSpPr>
          <p:nvPr>
            <p:custDataLst>
              <p:tags r:id="rId11"/>
            </p:custDataLst>
          </p:nvPr>
        </p:nvCxnSpPr>
        <p:spPr bwMode="auto">
          <a:xfrm flipH="1">
            <a:off x="9561513" y="4438651"/>
            <a:ext cx="334962" cy="4286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35248" name="AutoShape 15">
            <a:extLst>
              <a:ext uri="{FF2B5EF4-FFF2-40B4-BE49-F238E27FC236}">
                <a16:creationId xmlns:a16="http://schemas.microsoft.com/office/drawing/2014/main" id="{A43A023E-1A45-45DE-80CE-ACC55664A4E4}"/>
              </a:ext>
            </a:extLst>
          </p:cNvPr>
          <p:cNvCxnSpPr>
            <a:cxnSpLocks noChangeShapeType="1"/>
            <a:stCxn id="735246" idx="3"/>
            <a:endCxn id="735251" idx="0"/>
          </p:cNvCxnSpPr>
          <p:nvPr>
            <p:custDataLst>
              <p:tags r:id="rId12"/>
            </p:custDataLst>
          </p:nvPr>
        </p:nvCxnSpPr>
        <p:spPr bwMode="auto">
          <a:xfrm flipH="1">
            <a:off x="9144000" y="5276851"/>
            <a:ext cx="255588" cy="4286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35249" name="Oval 16">
            <a:extLst>
              <a:ext uri="{FF2B5EF4-FFF2-40B4-BE49-F238E27FC236}">
                <a16:creationId xmlns:a16="http://schemas.microsoft.com/office/drawing/2014/main" id="{9165A087-07E8-476A-99ED-5B0C5FFA51FD}"/>
              </a:ext>
            </a:extLst>
          </p:cNvPr>
          <p:cNvSpPr>
            <a:spLocks noChangeAspect="1" noChangeArrowheads="1"/>
          </p:cNvSpPr>
          <p:nvPr>
            <p:custDataLst>
              <p:tags r:id="rId13"/>
            </p:custDataLst>
          </p:nvPr>
        </p:nvSpPr>
        <p:spPr bwMode="auto">
          <a:xfrm>
            <a:off x="9753600" y="57150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J</a:t>
            </a:r>
          </a:p>
        </p:txBody>
      </p:sp>
      <p:cxnSp>
        <p:nvCxnSpPr>
          <p:cNvPr id="735250" name="AutoShape 17">
            <a:extLst>
              <a:ext uri="{FF2B5EF4-FFF2-40B4-BE49-F238E27FC236}">
                <a16:creationId xmlns:a16="http://schemas.microsoft.com/office/drawing/2014/main" id="{4DD47689-6D4C-4D2F-B8AA-47112694D150}"/>
              </a:ext>
            </a:extLst>
          </p:cNvPr>
          <p:cNvCxnSpPr>
            <a:cxnSpLocks noChangeShapeType="1"/>
            <a:stCxn id="735246" idx="5"/>
            <a:endCxn id="735249" idx="0"/>
          </p:cNvCxnSpPr>
          <p:nvPr>
            <p:custDataLst>
              <p:tags r:id="rId14"/>
            </p:custDataLst>
          </p:nvPr>
        </p:nvCxnSpPr>
        <p:spPr bwMode="auto">
          <a:xfrm>
            <a:off x="9723438" y="5276851"/>
            <a:ext cx="258762" cy="42862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35251" name="Oval 18">
            <a:extLst>
              <a:ext uri="{FF2B5EF4-FFF2-40B4-BE49-F238E27FC236}">
                <a16:creationId xmlns:a16="http://schemas.microsoft.com/office/drawing/2014/main" id="{297116E6-E643-48A5-8FAC-9181FADC39DF}"/>
              </a:ext>
            </a:extLst>
          </p:cNvPr>
          <p:cNvSpPr>
            <a:spLocks noChangeAspect="1" noChangeArrowheads="1"/>
          </p:cNvSpPr>
          <p:nvPr>
            <p:custDataLst>
              <p:tags r:id="rId15"/>
            </p:custDataLst>
          </p:nvPr>
        </p:nvSpPr>
        <p:spPr bwMode="auto">
          <a:xfrm>
            <a:off x="8915400" y="57150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G</a:t>
            </a:r>
          </a:p>
        </p:txBody>
      </p:sp>
      <p:sp>
        <p:nvSpPr>
          <p:cNvPr id="735252" name="Oval 4">
            <a:extLst>
              <a:ext uri="{FF2B5EF4-FFF2-40B4-BE49-F238E27FC236}">
                <a16:creationId xmlns:a16="http://schemas.microsoft.com/office/drawing/2014/main" id="{5551450F-4109-422E-84A6-172BEA0EA4C1}"/>
              </a:ext>
            </a:extLst>
          </p:cNvPr>
          <p:cNvSpPr>
            <a:spLocks noChangeAspect="1" noChangeArrowheads="1"/>
          </p:cNvSpPr>
          <p:nvPr>
            <p:custDataLst>
              <p:tags r:id="rId16"/>
            </p:custDataLst>
          </p:nvPr>
        </p:nvSpPr>
        <p:spPr bwMode="auto">
          <a:xfrm>
            <a:off x="2743200" y="48006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A</a:t>
            </a:r>
          </a:p>
        </p:txBody>
      </p:sp>
      <p:cxnSp>
        <p:nvCxnSpPr>
          <p:cNvPr id="735253" name="AutoShape 5">
            <a:extLst>
              <a:ext uri="{FF2B5EF4-FFF2-40B4-BE49-F238E27FC236}">
                <a16:creationId xmlns:a16="http://schemas.microsoft.com/office/drawing/2014/main" id="{D65925CE-670C-4AC0-817E-0100C7AACFA3}"/>
              </a:ext>
            </a:extLst>
          </p:cNvPr>
          <p:cNvCxnSpPr>
            <a:cxnSpLocks noChangeShapeType="1"/>
            <a:stCxn id="735252" idx="6"/>
            <a:endCxn id="735255" idx="2"/>
          </p:cNvCxnSpPr>
          <p:nvPr>
            <p:custDataLst>
              <p:tags r:id="rId17"/>
            </p:custDataLst>
          </p:nvPr>
        </p:nvCxnSpPr>
        <p:spPr bwMode="auto">
          <a:xfrm>
            <a:off x="3209925" y="5029200"/>
            <a:ext cx="36195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35254" name="AutoShape 6">
            <a:extLst>
              <a:ext uri="{FF2B5EF4-FFF2-40B4-BE49-F238E27FC236}">
                <a16:creationId xmlns:a16="http://schemas.microsoft.com/office/drawing/2014/main" id="{B398BE9B-D7A7-47DB-B857-DC7A9FC3ABBC}"/>
              </a:ext>
            </a:extLst>
          </p:cNvPr>
          <p:cNvCxnSpPr>
            <a:cxnSpLocks noChangeShapeType="1"/>
            <a:stCxn id="735255" idx="6"/>
            <a:endCxn id="735258" idx="2"/>
          </p:cNvCxnSpPr>
          <p:nvPr>
            <p:custDataLst>
              <p:tags r:id="rId18"/>
            </p:custDataLst>
          </p:nvPr>
        </p:nvCxnSpPr>
        <p:spPr bwMode="auto">
          <a:xfrm>
            <a:off x="4048125" y="5029200"/>
            <a:ext cx="36195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35255" name="Oval 7">
            <a:extLst>
              <a:ext uri="{FF2B5EF4-FFF2-40B4-BE49-F238E27FC236}">
                <a16:creationId xmlns:a16="http://schemas.microsoft.com/office/drawing/2014/main" id="{AA385832-E34B-4121-AD0D-130E7E182497}"/>
              </a:ext>
            </a:extLst>
          </p:cNvPr>
          <p:cNvSpPr>
            <a:spLocks noChangeAspect="1" noChangeArrowheads="1"/>
          </p:cNvSpPr>
          <p:nvPr>
            <p:custDataLst>
              <p:tags r:id="rId19"/>
            </p:custDataLst>
          </p:nvPr>
        </p:nvSpPr>
        <p:spPr bwMode="auto">
          <a:xfrm>
            <a:off x="3581400" y="48006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B</a:t>
            </a:r>
          </a:p>
        </p:txBody>
      </p:sp>
      <p:sp>
        <p:nvSpPr>
          <p:cNvPr id="735256" name="Oval 8">
            <a:extLst>
              <a:ext uri="{FF2B5EF4-FFF2-40B4-BE49-F238E27FC236}">
                <a16:creationId xmlns:a16="http://schemas.microsoft.com/office/drawing/2014/main" id="{D7330E60-DA50-4318-87B3-D87BADFFED96}"/>
              </a:ext>
            </a:extLst>
          </p:cNvPr>
          <p:cNvSpPr>
            <a:spLocks noChangeAspect="1" noChangeArrowheads="1"/>
          </p:cNvSpPr>
          <p:nvPr>
            <p:custDataLst>
              <p:tags r:id="rId20"/>
            </p:custDataLst>
          </p:nvPr>
        </p:nvSpPr>
        <p:spPr bwMode="auto">
          <a:xfrm>
            <a:off x="5257800" y="48006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D</a:t>
            </a:r>
          </a:p>
        </p:txBody>
      </p:sp>
      <p:cxnSp>
        <p:nvCxnSpPr>
          <p:cNvPr id="735257" name="AutoShape 11">
            <a:extLst>
              <a:ext uri="{FF2B5EF4-FFF2-40B4-BE49-F238E27FC236}">
                <a16:creationId xmlns:a16="http://schemas.microsoft.com/office/drawing/2014/main" id="{AF123D54-0557-4811-9551-347532797617}"/>
              </a:ext>
            </a:extLst>
          </p:cNvPr>
          <p:cNvCxnSpPr>
            <a:cxnSpLocks noChangeShapeType="1"/>
            <a:stCxn id="735258" idx="6"/>
            <a:endCxn id="735256" idx="2"/>
          </p:cNvCxnSpPr>
          <p:nvPr>
            <p:custDataLst>
              <p:tags r:id="rId21"/>
            </p:custDataLst>
          </p:nvPr>
        </p:nvCxnSpPr>
        <p:spPr bwMode="auto">
          <a:xfrm>
            <a:off x="4886325" y="5029200"/>
            <a:ext cx="36195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35258" name="Oval 12">
            <a:extLst>
              <a:ext uri="{FF2B5EF4-FFF2-40B4-BE49-F238E27FC236}">
                <a16:creationId xmlns:a16="http://schemas.microsoft.com/office/drawing/2014/main" id="{FC4E5811-2A01-44DE-9447-FF1FF56AF18F}"/>
              </a:ext>
            </a:extLst>
          </p:cNvPr>
          <p:cNvSpPr>
            <a:spLocks noChangeAspect="1" noChangeArrowheads="1"/>
          </p:cNvSpPr>
          <p:nvPr>
            <p:custDataLst>
              <p:tags r:id="rId22"/>
            </p:custDataLst>
          </p:nvPr>
        </p:nvSpPr>
        <p:spPr bwMode="auto">
          <a:xfrm>
            <a:off x="4419600" y="4800600"/>
            <a:ext cx="457200" cy="457200"/>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C</a:t>
            </a:r>
          </a:p>
        </p:txBody>
      </p:sp>
      <p:sp>
        <p:nvSpPr>
          <p:cNvPr id="26" name="Rectangle 25">
            <a:extLst>
              <a:ext uri="{FF2B5EF4-FFF2-40B4-BE49-F238E27FC236}">
                <a16:creationId xmlns:a16="http://schemas.microsoft.com/office/drawing/2014/main" id="{2C72AB6F-C2F8-4219-B8EE-A4E6692FB92B}"/>
              </a:ext>
            </a:extLst>
          </p:cNvPr>
          <p:cNvSpPr/>
          <p:nvPr/>
        </p:nvSpPr>
        <p:spPr>
          <a:xfrm>
            <a:off x="106017" y="106017"/>
            <a:ext cx="11966713" cy="66393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D9C6632-47C6-42A0-A4A3-054B2EFBB6DD}"/>
              </a:ext>
            </a:extLst>
          </p:cNvPr>
          <p:cNvCxnSpPr/>
          <p:nvPr/>
        </p:nvCxnSpPr>
        <p:spPr>
          <a:xfrm flipV="1">
            <a:off x="119270" y="1139687"/>
            <a:ext cx="11953460" cy="106017"/>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642</TotalTime>
  <Words>2169</Words>
  <Application>Microsoft Office PowerPoint</Application>
  <PresentationFormat>Widescreen</PresentationFormat>
  <Paragraphs>468</Paragraphs>
  <Slides>47</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vt:lpstr>
      <vt:lpstr>Calibri</vt:lpstr>
      <vt:lpstr>Calibri Light</vt:lpstr>
      <vt:lpstr>CG omega</vt:lpstr>
      <vt:lpstr>Roboto</vt:lpstr>
      <vt:lpstr>Verdana</vt:lpstr>
      <vt:lpstr>Wingdings</vt:lpstr>
      <vt:lpstr>Office Theme</vt:lpstr>
      <vt:lpstr>SmartDraw</vt:lpstr>
      <vt:lpstr>UNIT-II-Divide and Conquer</vt:lpstr>
      <vt:lpstr>Graph Applications</vt:lpstr>
      <vt:lpstr>Paths</vt:lpstr>
      <vt:lpstr>Reachability, connectedness</vt:lpstr>
      <vt:lpstr>Loops and cycles</vt:lpstr>
      <vt:lpstr>Weighted graphs</vt:lpstr>
      <vt:lpstr>Directed graphs</vt:lpstr>
      <vt:lpstr>Digraph example</vt:lpstr>
      <vt:lpstr>Linked Lists, Trees, Graphs</vt:lpstr>
      <vt:lpstr>Searching for paths</vt:lpstr>
      <vt:lpstr>Algorithms   Breadth First Search                    Depth First Search</vt:lpstr>
      <vt:lpstr>Example</vt:lpstr>
      <vt:lpstr>Example</vt:lpstr>
      <vt:lpstr>Example to search G using  DFS, BFS</vt:lpstr>
      <vt:lpstr>Searching in  BFS, DFS</vt:lpstr>
      <vt:lpstr>BFS, DFS Example</vt:lpstr>
      <vt:lpstr>DFS, BFS Example</vt:lpstr>
      <vt:lpstr>Exercise problems: Traverse by BFS,DFS</vt:lpstr>
      <vt:lpstr>BFS,DFS Algorithms</vt:lpstr>
      <vt:lpstr>Difference b/w DFS, BFS</vt:lpstr>
      <vt:lpstr>Application of DFS: Articulation point</vt:lpstr>
      <vt:lpstr>Articulation point</vt:lpstr>
      <vt:lpstr>Bi-Connected Components</vt:lpstr>
      <vt:lpstr>Algorithm for Bi-Connected graph</vt:lpstr>
      <vt:lpstr>Finding Articulation point</vt:lpstr>
      <vt:lpstr>Finding Articulation point using DFS</vt:lpstr>
      <vt:lpstr>Finding Articulation point using DFS</vt:lpstr>
      <vt:lpstr>Example 1</vt:lpstr>
      <vt:lpstr>Example 1</vt:lpstr>
      <vt:lpstr>Example 1</vt:lpstr>
      <vt:lpstr>Example 2</vt:lpstr>
      <vt:lpstr>Example 2</vt:lpstr>
      <vt:lpstr>Example 2</vt:lpstr>
      <vt:lpstr>Example 3</vt:lpstr>
      <vt:lpstr>Example 3</vt:lpstr>
      <vt:lpstr>Example 3</vt:lpstr>
      <vt:lpstr>Example 3</vt:lpstr>
      <vt:lpstr>Exercise Problems on Articulation points using DFS</vt:lpstr>
      <vt:lpstr>Problems</vt:lpstr>
      <vt:lpstr>Algorithm for Articulation point</vt:lpstr>
      <vt:lpstr>Algorithm to determine Bi-Connected Components</vt:lpstr>
      <vt:lpstr>Stable and Unstable Algorithms</vt:lpstr>
      <vt:lpstr>Stable sorting</vt:lpstr>
      <vt:lpstr>Unstable sorting</vt:lpstr>
      <vt:lpstr>Example: Stable vs Unstable Algorithm </vt:lpstr>
      <vt:lpstr>When stability required?</vt:lpstr>
      <vt:lpstr>Example: Compute the word count: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dc:title>
  <dc:creator>Subhash Chandra N</dc:creator>
  <cp:lastModifiedBy>Prof.Subhash chandra</cp:lastModifiedBy>
  <cp:revision>73</cp:revision>
  <dcterms:created xsi:type="dcterms:W3CDTF">2020-08-05T14:45:57Z</dcterms:created>
  <dcterms:modified xsi:type="dcterms:W3CDTF">2021-12-09T04:10:33Z</dcterms:modified>
</cp:coreProperties>
</file>